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303" r:id="rId3"/>
    <p:sldId id="304" r:id="rId4"/>
    <p:sldId id="257" r:id="rId5"/>
    <p:sldId id="280" r:id="rId6"/>
    <p:sldId id="261" r:id="rId7"/>
    <p:sldId id="262" r:id="rId8"/>
    <p:sldId id="263" r:id="rId9"/>
    <p:sldId id="283" r:id="rId10"/>
    <p:sldId id="288" r:id="rId11"/>
    <p:sldId id="289" r:id="rId12"/>
    <p:sldId id="291" r:id="rId13"/>
    <p:sldId id="292" r:id="rId14"/>
    <p:sldId id="293" r:id="rId15"/>
    <p:sldId id="294" r:id="rId16"/>
    <p:sldId id="295" r:id="rId17"/>
    <p:sldId id="296" r:id="rId18"/>
    <p:sldId id="297" r:id="rId19"/>
    <p:sldId id="298" r:id="rId20"/>
    <p:sldId id="299" r:id="rId21"/>
    <p:sldId id="305" r:id="rId22"/>
    <p:sldId id="264" r:id="rId23"/>
    <p:sldId id="266" r:id="rId24"/>
    <p:sldId id="270" r:id="rId25"/>
    <p:sldId id="265" r:id="rId26"/>
    <p:sldId id="302" r:id="rId27"/>
    <p:sldId id="276" r:id="rId28"/>
    <p:sldId id="275" r:id="rId29"/>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1658" y="19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364F9A85-E40C-4771-B1AF-7AA9F9509AD1}" type="datetimeFigureOut">
              <a:rPr lang="en-US" smtClean="0"/>
              <a:t>7/26/2019</a:t>
            </a:fld>
            <a:endParaRPr lang="en-US"/>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4B5B7962-25DB-41D4-9378-D8B074BE3251}" type="slidenum">
              <a:rPr lang="en-US" smtClean="0"/>
              <a:t>‹#›</a:t>
            </a:fld>
            <a:endParaRPr lang="en-US"/>
          </a:p>
        </p:txBody>
      </p:sp>
    </p:spTree>
    <p:extLst>
      <p:ext uri="{BB962C8B-B14F-4D97-AF65-F5344CB8AC3E}">
        <p14:creationId xmlns:p14="http://schemas.microsoft.com/office/powerpoint/2010/main" val="2205288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5B7962-25DB-41D4-9378-D8B074BE3251}" type="slidenum">
              <a:rPr lang="en-US" smtClean="0"/>
              <a:t>20</a:t>
            </a:fld>
            <a:endParaRPr lang="en-US"/>
          </a:p>
        </p:txBody>
      </p:sp>
    </p:spTree>
    <p:extLst>
      <p:ext uri="{BB962C8B-B14F-4D97-AF65-F5344CB8AC3E}">
        <p14:creationId xmlns:p14="http://schemas.microsoft.com/office/powerpoint/2010/main" val="1425201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5B7962-25DB-41D4-9378-D8B074BE3251}" type="slidenum">
              <a:rPr lang="en-US" smtClean="0"/>
              <a:t>22</a:t>
            </a:fld>
            <a:endParaRPr lang="en-US"/>
          </a:p>
        </p:txBody>
      </p:sp>
    </p:spTree>
    <p:extLst>
      <p:ext uri="{BB962C8B-B14F-4D97-AF65-F5344CB8AC3E}">
        <p14:creationId xmlns:p14="http://schemas.microsoft.com/office/powerpoint/2010/main" val="1041644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9F1C9610-6442-4B33-8EA9-CC800BA6787D}" type="datetimeFigureOut">
              <a:rPr lang="en-US"/>
              <a:pPr>
                <a:defRPr/>
              </a:pPr>
              <a:t>7/26/2019</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9D9391AA-C4A2-4DCB-A8C2-34BF89AE0E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B5DC9D-5244-46F4-9335-D587BB92F2ED}" type="datetimeFigureOut">
              <a:rPr lang="en-US"/>
              <a:pPr>
                <a:defRPr/>
              </a:pPr>
              <a:t>7/26/2019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9B11801-B3C1-4F6F-814E-610BC8E1E3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8B7EACA-AE01-4BDD-951C-9A671A0F2E53}" type="datetimeFigureOut">
              <a:rPr lang="en-US"/>
              <a:pPr>
                <a:defRPr/>
              </a:pPr>
              <a:t>7/26/2019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F613432-951C-4105-BA2E-FEDF925B153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BD49930-8495-4EE2-A4E4-EA4E902F9E36}" type="datetimeFigureOut">
              <a:rPr lang="en-US"/>
              <a:pPr>
                <a:defRPr/>
              </a:pPr>
              <a:t>7/26/2019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7434B2D-E601-4682-BB99-162B2705BC5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A58E009-A223-48B8-B1AC-A2051F430FD2}" type="datetimeFigureOut">
              <a:rPr lang="en-US"/>
              <a:pPr>
                <a:defRPr/>
              </a:pPr>
              <a:t>7/26/2019</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1A4DAAA6-3D1D-4B93-A80C-863A272B418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60622C42-8119-40BA-859E-32A3BD976BCB}" type="datetimeFigureOut">
              <a:rPr lang="en-US"/>
              <a:pPr>
                <a:defRPr/>
              </a:pPr>
              <a:t>7/26/2019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1A2CBDD-0B2D-4CD8-89D7-F322B2C9CE0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2F54614B-0FDF-42E3-B69A-228628746AAB}" type="datetimeFigureOut">
              <a:rPr lang="en-US"/>
              <a:pPr>
                <a:defRPr/>
              </a:pPr>
              <a:t>7/26/2019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9D846C2-906B-4A8A-9AF8-74D892D7409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8BFFF071-93A7-4D78-A1FA-4EB4F8EBC062}" type="datetimeFigureOut">
              <a:rPr lang="en-US"/>
              <a:pPr>
                <a:defRPr/>
              </a:pPr>
              <a:t>7/26/2019</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DAA78BB-D2E8-43B0-ABD0-A291C33B73B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A97D14-62AD-40FD-B569-067236E32B58}" type="datetimeFigureOut">
              <a:rPr lang="en-US"/>
              <a:pPr>
                <a:defRPr/>
              </a:pPr>
              <a:t>7/26/2019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BF561EF-4EEC-4F7D-8FCF-375BF5BFA3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B869B03-395D-4AE7-880E-95239F6A745C}" type="datetimeFigureOut">
              <a:rPr lang="en-US"/>
              <a:pPr>
                <a:defRPr/>
              </a:pPr>
              <a:t>7/26/2019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354C5AF-5A01-49EA-9BBA-48846B2179A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448F63C1-44CD-4103-A0B3-A425F5558A0B}" type="datetimeFigureOut">
              <a:rPr lang="en-US"/>
              <a:pPr>
                <a:defRPr/>
              </a:pPr>
              <a:t>7/26/2019</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F1528713-402B-4FC5-81EF-0E4963F90B0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45FEE64B-546A-4FB1-8008-4971445A23D5}" type="datetimeFigureOut">
              <a:rPr lang="en-US"/>
              <a:pPr>
                <a:defRPr/>
              </a:pPr>
              <a:t>7/26/2019</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B0B3F23E-AD55-4243-B118-0403305FDD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portal.flmmis.com/FLPublic/Portals/0/StaticContent/Public/HANDBOOKS/RH_08_080701_CMS-1500_ver1_4.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ortal.flmmis.com/FLPublic/Portals/0/StaticContent/Public/HANDBOOKS/GH_12_12-07-01_Provider_General_Handbook.pdf" TargetMode="External"/><Relationship Id="rId2" Type="http://schemas.openxmlformats.org/officeDocument/2006/relationships/hyperlink" Target="http://portal.flmmis.com/FLPublic/Portals/0/StaticContent/Public/HANDBOOKS/Community_Behavioral_Health_Services_Coverage_and_Limitations_Handbook_Adoptio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hca.myflorida.com/medicaid/review/Rules_in_Process/Proposed/59G-1.060_Enrollment_ProposedRule.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6575" y="-304800"/>
            <a:ext cx="7772400" cy="3886200"/>
          </a:xfrm>
        </p:spPr>
        <p:txBody>
          <a:bodyPr>
            <a:normAutofit fontScale="90000"/>
          </a:bodyPr>
          <a:lstStyle/>
          <a:p>
            <a:pPr algn="ctr" fontAlgn="auto">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100" dirty="0" smtClean="0">
                <a:effectLst>
                  <a:outerShdw blurRad="38100" dist="38100" dir="2700000" algn="tl">
                    <a:srgbClr val="000000">
                      <a:alpha val="43137"/>
                    </a:srgbClr>
                  </a:outerShdw>
                </a:effectLst>
              </a:rPr>
              <a:t>Getting started with Medicaid:  Credentialing, Approved services, </a:t>
            </a:r>
            <a:r>
              <a:rPr lang="en-US" sz="3100" smtClean="0">
                <a:effectLst>
                  <a:outerShdw blurRad="38100" dist="38100" dir="2700000" algn="tl">
                    <a:srgbClr val="000000">
                      <a:alpha val="43137"/>
                    </a:srgbClr>
                  </a:outerShdw>
                </a:effectLst>
              </a:rPr>
              <a:t>Documentation, Billing </a:t>
            </a:r>
            <a:r>
              <a:rPr lang="en-US" sz="3100" dirty="0" smtClean="0">
                <a:effectLst>
                  <a:outerShdw blurRad="38100" dist="38100" dir="2700000" algn="tl">
                    <a:srgbClr val="000000">
                      <a:alpha val="43137"/>
                    </a:srgbClr>
                  </a:outerShdw>
                </a:effectLst>
              </a:rPr>
              <a:t>made easy</a:t>
            </a:r>
            <a:br>
              <a:rPr lang="en-US" sz="3100" dirty="0" smtClean="0">
                <a:effectLst>
                  <a:outerShdw blurRad="38100" dist="38100" dir="2700000" algn="tl">
                    <a:srgbClr val="000000">
                      <a:alpha val="43137"/>
                    </a:srgbClr>
                  </a:outerShdw>
                </a:effectLst>
              </a:rPr>
            </a:br>
            <a:r>
              <a:rPr lang="en-US" dirty="0" smtClean="0"/>
              <a:t/>
            </a:r>
            <a:br>
              <a:rPr lang="en-US" dirty="0" smtClean="0"/>
            </a:br>
            <a:r>
              <a:rPr lang="en-US" dirty="0" smtClean="0"/>
              <a:t> </a:t>
            </a:r>
            <a:br>
              <a:rPr lang="en-US" dirty="0" smtClean="0"/>
            </a:br>
            <a:endParaRPr lang="en-US" dirty="0"/>
          </a:p>
        </p:txBody>
      </p:sp>
      <p:sp>
        <p:nvSpPr>
          <p:cNvPr id="3" name="Subtitle 2"/>
          <p:cNvSpPr>
            <a:spLocks noGrp="1"/>
          </p:cNvSpPr>
          <p:nvPr>
            <p:ph type="subTitle" idx="1"/>
          </p:nvPr>
        </p:nvSpPr>
        <p:spPr>
          <a:xfrm>
            <a:off x="685800" y="2743201"/>
            <a:ext cx="7772400" cy="2362200"/>
          </a:xfrm>
        </p:spPr>
        <p:txBody>
          <a:bodyPr>
            <a:normAutofit/>
          </a:bodyPr>
          <a:lstStyle/>
          <a:p>
            <a:pPr marR="0" algn="l">
              <a:lnSpc>
                <a:spcPct val="80000"/>
              </a:lnSpc>
            </a:pPr>
            <a:endParaRPr lang="en-US" sz="2400" dirty="0" smtClean="0"/>
          </a:p>
          <a:p>
            <a:pPr marR="0" algn="l">
              <a:lnSpc>
                <a:spcPct val="80000"/>
              </a:lnSpc>
            </a:pPr>
            <a:endParaRPr lang="en-US" sz="2400" dirty="0" smtClean="0"/>
          </a:p>
          <a:p>
            <a:pPr marR="0" algn="l">
              <a:lnSpc>
                <a:spcPct val="80000"/>
              </a:lnSpc>
            </a:pPr>
            <a:r>
              <a:rPr lang="en-US" sz="2400" dirty="0" smtClean="0"/>
              <a:t>Kathryn Shea, LCSW</a:t>
            </a:r>
          </a:p>
          <a:p>
            <a:pPr marR="0" algn="l">
              <a:lnSpc>
                <a:spcPct val="80000"/>
              </a:lnSpc>
            </a:pPr>
            <a:r>
              <a:rPr lang="en-US" sz="2400" dirty="0" smtClean="0"/>
              <a:t>President &amp; CEO</a:t>
            </a:r>
          </a:p>
          <a:p>
            <a:pPr marR="0" algn="l">
              <a:lnSpc>
                <a:spcPct val="80000"/>
              </a:lnSpc>
            </a:pPr>
            <a:r>
              <a:rPr lang="en-US" sz="2400" dirty="0" smtClean="0"/>
              <a:t>The Florida Center for Early Childhood </a:t>
            </a:r>
          </a:p>
          <a:p>
            <a:pPr marR="0" algn="l">
              <a:lnSpc>
                <a:spcPct val="80000"/>
              </a:lnSpc>
            </a:pPr>
            <a:r>
              <a:rPr lang="en-US" sz="2400" dirty="0" smtClean="0"/>
              <a:t>Sarasota, FL </a:t>
            </a:r>
          </a:p>
          <a:p>
            <a:pPr marR="0" algn="l">
              <a:lnSpc>
                <a:spcPct val="80000"/>
              </a:lnSpc>
            </a:pPr>
            <a:endParaRPr lang="en-US" sz="2300" dirty="0" smtClean="0"/>
          </a:p>
        </p:txBody>
      </p:sp>
      <p:pic>
        <p:nvPicPr>
          <p:cNvPr id="13315" name="Picture 6" descr="mark.jpg"/>
          <p:cNvPicPr>
            <a:picLocks noChangeAspect="1"/>
          </p:cNvPicPr>
          <p:nvPr/>
        </p:nvPicPr>
        <p:blipFill>
          <a:blip r:embed="rId2" cstate="print"/>
          <a:srcRect/>
          <a:stretch>
            <a:fillRect/>
          </a:stretch>
        </p:blipFill>
        <p:spPr bwMode="auto">
          <a:xfrm>
            <a:off x="7185025" y="5867400"/>
            <a:ext cx="1643063" cy="676275"/>
          </a:xfrm>
          <a:prstGeom prst="rect">
            <a:avLst/>
          </a:prstGeom>
          <a:noFill/>
          <a:ln w="9525">
            <a:noFill/>
            <a:miter lim="800000"/>
            <a:headEnd/>
            <a:tailEnd/>
          </a:ln>
        </p:spPr>
      </p:pic>
      <p:pic>
        <p:nvPicPr>
          <p:cNvPr id="13316" name="Picture 5" descr="crying baby.jpg"/>
          <p:cNvPicPr>
            <a:picLocks noChangeAspect="1"/>
          </p:cNvPicPr>
          <p:nvPr/>
        </p:nvPicPr>
        <p:blipFill>
          <a:blip r:embed="rId3" cstate="print"/>
          <a:srcRect/>
          <a:stretch>
            <a:fillRect/>
          </a:stretch>
        </p:blipFill>
        <p:spPr bwMode="auto">
          <a:xfrm>
            <a:off x="4724400" y="1662619"/>
            <a:ext cx="3352800" cy="22317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sz="half" idx="1"/>
          </p:nvPr>
        </p:nvSpPr>
        <p:spPr>
          <a:xfrm>
            <a:off x="457200" y="1481138"/>
            <a:ext cx="4038600" cy="4525962"/>
          </a:xfrm>
        </p:spPr>
        <p:txBody>
          <a:bodyPr/>
          <a:lstStyle/>
          <a:p>
            <a:r>
              <a:rPr lang="en-US" sz="2000" b="1" smtClean="0"/>
              <a:t>Individual and family therapy services</a:t>
            </a:r>
            <a:r>
              <a:rPr lang="en-US" sz="2000" smtClean="0"/>
              <a:t> include the provision of insight oriented, cognitive behavioral, or supportive therapy to an individual recipient or the recipient’s family. Individual and family therapy may involve the recipient, the recipient’s family (without the recipient present), or a combination of therapy with the recipient and the recipient’s family.</a:t>
            </a:r>
          </a:p>
          <a:p>
            <a:pPr>
              <a:buFont typeface="Wingdings 3" pitchFamily="18" charset="2"/>
              <a:buNone/>
            </a:pPr>
            <a:r>
              <a:rPr lang="en-US" sz="2000" smtClean="0"/>
              <a:t> </a:t>
            </a:r>
          </a:p>
          <a:p>
            <a:endParaRPr lang="en-US" sz="2000" smtClean="0"/>
          </a:p>
        </p:txBody>
      </p:sp>
      <p:sp>
        <p:nvSpPr>
          <p:cNvPr id="35842" name="Content Placeholder 4"/>
          <p:cNvSpPr>
            <a:spLocks noGrp="1"/>
          </p:cNvSpPr>
          <p:nvPr>
            <p:ph sz="half" idx="2"/>
          </p:nvPr>
        </p:nvSpPr>
        <p:spPr>
          <a:xfrm>
            <a:off x="4648200" y="1481138"/>
            <a:ext cx="3886200" cy="4525962"/>
          </a:xfrm>
        </p:spPr>
        <p:txBody>
          <a:bodyPr/>
          <a:lstStyle/>
          <a:p>
            <a:endParaRPr lang="en-US" smtClean="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pic>
        <p:nvPicPr>
          <p:cNvPr id="4" name="Picture 8" descr="bxp29729"/>
          <p:cNvPicPr>
            <a:picLocks noChangeAspect="1" noChangeArrowheads="1"/>
          </p:cNvPicPr>
          <p:nvPr/>
        </p:nvPicPr>
        <p:blipFill>
          <a:blip r:embed="rId2" cstate="screen">
            <a:extLst/>
          </a:blip>
          <a:srcRect/>
          <a:stretch>
            <a:fillRect/>
          </a:stretch>
        </p:blipFill>
        <p:spPr bwMode="auto">
          <a:xfrm>
            <a:off x="4724400" y="1283054"/>
            <a:ext cx="3733800" cy="529822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p:cNvSpPr>
            <a:spLocks noGrp="1"/>
          </p:cNvSpPr>
          <p:nvPr>
            <p:ph idx="1"/>
          </p:nvPr>
        </p:nvSpPr>
        <p:spPr/>
        <p:txBody>
          <a:bodyPr/>
          <a:lstStyle/>
          <a:p>
            <a:r>
              <a:rPr lang="en-US" b="1" smtClean="0"/>
              <a:t>Requesting Exceptions to Service Limits:</a:t>
            </a:r>
            <a:r>
              <a:rPr lang="en-US" smtClean="0"/>
              <a:t> Requests for exceptions to service limits may be made for recipients under age 21 through Medicaid’s prior authorization process. </a:t>
            </a:r>
          </a:p>
          <a:p>
            <a:r>
              <a:rPr lang="en-US" i="1" smtClean="0"/>
              <a:t>Note:</a:t>
            </a:r>
            <a:r>
              <a:rPr lang="en-US" smtClean="0"/>
              <a:t> See Chapter 2 in the </a:t>
            </a:r>
            <a:r>
              <a:rPr lang="en-US" i="1" smtClean="0">
                <a:hlinkClick r:id="rId2"/>
              </a:rPr>
              <a:t>Florida Medicaid Provider Reimbursement Handbook, CMS-1500</a:t>
            </a:r>
            <a:r>
              <a:rPr lang="en-US" smtClean="0"/>
              <a:t> for additional information on requesting prior authorizations.</a:t>
            </a:r>
          </a:p>
          <a:p>
            <a:pPr>
              <a:buFont typeface="Wingdings 3" pitchFamily="18" charset="2"/>
              <a:buNone/>
            </a:pPr>
            <a:r>
              <a:rPr lang="en-US" smtClean="0"/>
              <a:t>	</a:t>
            </a:r>
          </a:p>
          <a:p>
            <a:endParaRPr lang="en-US" smtClean="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1"/>
          <p:cNvSpPr>
            <a:spLocks noGrp="1"/>
          </p:cNvSpPr>
          <p:nvPr>
            <p:ph idx="1"/>
          </p:nvPr>
        </p:nvSpPr>
        <p:spPr/>
        <p:txBody>
          <a:bodyPr/>
          <a:lstStyle/>
          <a:p>
            <a:r>
              <a:rPr lang="en-US" smtClean="0"/>
              <a:t>Medically Necessary-What Does This Mean??</a:t>
            </a:r>
          </a:p>
          <a:p>
            <a:pPr lvl="1"/>
            <a:r>
              <a:rPr lang="en-US" smtClean="0"/>
              <a:t>On the federal level, CMS requires that all Medicaid-funded services be considered medically necessary. However, medical necessity is not defined in the federal law governing Medicaid - Title XIX section of the Social Security Act.  </a:t>
            </a:r>
          </a:p>
          <a:p>
            <a:pPr lvl="1"/>
            <a:r>
              <a:rPr lang="en-US" smtClean="0"/>
              <a:t>The Florida Legislature and AHCA have both established definitions, albeit different, of the term </a:t>
            </a:r>
            <a:r>
              <a:rPr lang="en-US" i="1" smtClean="0"/>
              <a:t>medically necessary</a:t>
            </a:r>
            <a:r>
              <a:rPr lang="en-US" smtClean="0"/>
              <a:t>.   </a:t>
            </a:r>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pic>
        <p:nvPicPr>
          <p:cNvPr id="37891" name="Picture 3" descr="confused person.jpg"/>
          <p:cNvPicPr>
            <a:picLocks noChangeAspect="1"/>
          </p:cNvPicPr>
          <p:nvPr/>
        </p:nvPicPr>
        <p:blipFill>
          <a:blip r:embed="rId2" cstate="print"/>
          <a:srcRect/>
          <a:stretch>
            <a:fillRect/>
          </a:stretch>
        </p:blipFill>
        <p:spPr bwMode="auto">
          <a:xfrm>
            <a:off x="4724400" y="4495800"/>
            <a:ext cx="2771775" cy="207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1"/>
          <p:cNvSpPr>
            <a:spLocks noGrp="1"/>
          </p:cNvSpPr>
          <p:nvPr>
            <p:ph idx="1"/>
          </p:nvPr>
        </p:nvSpPr>
        <p:spPr/>
        <p:txBody>
          <a:bodyPr/>
          <a:lstStyle/>
          <a:p>
            <a:r>
              <a:rPr lang="en-US" smtClean="0"/>
              <a:t>AHCA’s definition of “medically necessary” as outlined in </a:t>
            </a:r>
            <a:r>
              <a:rPr lang="en-US" smtClean="0">
                <a:hlinkClick r:id="rId2"/>
              </a:rPr>
              <a:t>AHCA’s </a:t>
            </a:r>
            <a:r>
              <a:rPr lang="en-US" i="1" smtClean="0">
                <a:hlinkClick r:id="rId2"/>
              </a:rPr>
              <a:t>Community Behavioral Health Services and Limitations Handbook</a:t>
            </a:r>
            <a:r>
              <a:rPr lang="en-US" smtClean="0">
                <a:hlinkClick r:id="rId2"/>
              </a:rPr>
              <a:t> , March 2014</a:t>
            </a:r>
            <a:r>
              <a:rPr lang="en-US" smtClean="0"/>
              <a:t> and the </a:t>
            </a:r>
            <a:r>
              <a:rPr lang="en-US" i="1" smtClean="0">
                <a:hlinkClick r:id="rId3"/>
              </a:rPr>
              <a:t>Florida Medicaid Provider General Handbook, July 2012</a:t>
            </a:r>
            <a:r>
              <a:rPr lang="en-US" smtClean="0">
                <a:hlinkClick r:id="rId3"/>
              </a:rPr>
              <a:t> </a:t>
            </a:r>
            <a:r>
              <a:rPr lang="en-US" smtClean="0"/>
              <a:t>is:  </a:t>
            </a:r>
          </a:p>
          <a:p>
            <a:r>
              <a:rPr lang="en-US" smtClean="0"/>
              <a:t>“Medicaid reimburses for services that are determined medically necessary and do not duplicate another provider’s service. In addition, the services must meet the following criteria:</a:t>
            </a:r>
          </a:p>
          <a:p>
            <a:endParaRPr lang="en-US" smtClean="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fontAlgn="auto">
              <a:spcAft>
                <a:spcPts val="0"/>
              </a:spcAft>
              <a:buFont typeface="Wingdings 3"/>
              <a:buChar char=""/>
              <a:defRPr/>
            </a:pPr>
            <a:r>
              <a:rPr lang="en-US" dirty="0" smtClean="0"/>
              <a:t>Be necessary to protect life, to prevent significant illness or significant disability, or to alleviate severe pain; </a:t>
            </a:r>
          </a:p>
          <a:p>
            <a:pPr marL="365760" indent="-256032" fontAlgn="auto">
              <a:spcAft>
                <a:spcPts val="0"/>
              </a:spcAft>
              <a:buFont typeface="Wingdings 3"/>
              <a:buChar char=""/>
              <a:defRPr/>
            </a:pPr>
            <a:r>
              <a:rPr lang="en-US" dirty="0" smtClean="0"/>
              <a:t>Be individualized, specific, consistent with symptoms or confirmed diagnosis of the illness or injury under treatment, and not in excess of the recipient’s needs;</a:t>
            </a:r>
          </a:p>
          <a:p>
            <a:pPr marL="365760" indent="-256032" fontAlgn="auto">
              <a:spcAft>
                <a:spcPts val="0"/>
              </a:spcAft>
              <a:buFont typeface="Wingdings 3"/>
              <a:buChar char=""/>
              <a:defRPr/>
            </a:pPr>
            <a:r>
              <a:rPr lang="en-US" dirty="0" smtClean="0"/>
              <a:t>Be consistent with generally accepted professional medical standards as determined by the Medicaid program, and not experimental or investigational;</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n-US" dirty="0" smtClean="0"/>
              <a:t>Reflect the level of services that can be safely furnished, and for which no equally effective and more conservative or less costly treatment is available statewide; and</a:t>
            </a:r>
          </a:p>
          <a:p>
            <a:pPr marL="365760" indent="-256032" fontAlgn="auto">
              <a:spcAft>
                <a:spcPts val="0"/>
              </a:spcAft>
              <a:buFont typeface="Wingdings 3"/>
              <a:buChar char=""/>
              <a:defRPr/>
            </a:pPr>
            <a:r>
              <a:rPr lang="en-US" dirty="0" smtClean="0"/>
              <a:t>Be furnished in a manner not primarily intended for the convenience of the recipient, the recipient’s caretaker, or the provider.</a:t>
            </a:r>
          </a:p>
          <a:p>
            <a:pPr marL="365760" indent="-256032" fontAlgn="auto">
              <a:spcAft>
                <a:spcPts val="0"/>
              </a:spcAft>
              <a:buFont typeface="Wingdings 3"/>
              <a:buChar char=""/>
              <a:defRPr/>
            </a:pPr>
            <a:r>
              <a:rPr lang="en-US" b="1" i="1" dirty="0" smtClean="0"/>
              <a:t>The fact that a provider has prescribed, recommended, or approved medical or allied care, goods, or services do not, in itself, make such care, goods or services medically necessary or a covered service. </a:t>
            </a:r>
          </a:p>
          <a:p>
            <a:pPr marL="365760" indent="-256032" fontAlgn="auto">
              <a:spcAft>
                <a:spcPts val="0"/>
              </a:spcAft>
              <a:buFont typeface="Wingdings 3"/>
              <a:buChar char=""/>
              <a:defRPr/>
            </a:pPr>
            <a:endParaRPr lang="en-US" b="1" dirty="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1"/>
          <p:cNvSpPr>
            <a:spLocks noGrp="1"/>
          </p:cNvSpPr>
          <p:nvPr>
            <p:ph idx="1"/>
          </p:nvPr>
        </p:nvSpPr>
        <p:spPr/>
        <p:txBody>
          <a:bodyPr/>
          <a:lstStyle/>
          <a:p>
            <a:r>
              <a:rPr lang="en-US" i="1" smtClean="0"/>
              <a:t>How do we accurately document “medically necessary” for an infant or toddler in order to meet Medicaid standards?</a:t>
            </a:r>
          </a:p>
          <a:p>
            <a:pPr>
              <a:buFont typeface="Wingdings 3" pitchFamily="18" charset="2"/>
              <a:buNone/>
            </a:pPr>
            <a:endParaRPr lang="en-US" smtClean="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pic>
        <p:nvPicPr>
          <p:cNvPr id="41987" name="Picture 4" descr="sad-parent"/>
          <p:cNvPicPr>
            <a:picLocks noChangeAspect="1" noChangeArrowheads="1"/>
          </p:cNvPicPr>
          <p:nvPr/>
        </p:nvPicPr>
        <p:blipFill>
          <a:blip r:embed="rId2" cstate="print"/>
          <a:srcRect/>
          <a:stretch>
            <a:fillRect/>
          </a:stretch>
        </p:blipFill>
        <p:spPr bwMode="auto">
          <a:xfrm>
            <a:off x="4473575" y="2749550"/>
            <a:ext cx="2917825" cy="3803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fontAlgn="auto">
              <a:spcAft>
                <a:spcPts val="0"/>
              </a:spcAft>
              <a:buFont typeface="Wingdings 3"/>
              <a:buChar char=""/>
              <a:defRPr/>
            </a:pPr>
            <a:r>
              <a:rPr lang="en-US" dirty="0" smtClean="0"/>
              <a:t>For purposes of providing behavioral health services to children 0-5, AHCA referenced in the previous Handbook the following “medically necessary/medical necessity” definition: </a:t>
            </a:r>
          </a:p>
          <a:p>
            <a:pPr marL="365760" indent="-256032" fontAlgn="auto">
              <a:spcAft>
                <a:spcPts val="0"/>
              </a:spcAft>
              <a:buFont typeface="Wingdings 3"/>
              <a:buChar char=""/>
              <a:defRPr/>
            </a:pPr>
            <a:r>
              <a:rPr lang="en-US" sz="2800" i="1" dirty="0" smtClean="0"/>
              <a:t>There is adequate evidence to indicate that the child is at risk for more intensive, restrictive, and costly mental health services or placement; and</a:t>
            </a:r>
            <a:endParaRPr lang="en-US" sz="2800" dirty="0" smtClean="0"/>
          </a:p>
          <a:p>
            <a:pPr marL="365760" indent="-256032" fontAlgn="auto">
              <a:spcAft>
                <a:spcPts val="0"/>
              </a:spcAft>
              <a:buFont typeface="Wingdings 3"/>
              <a:buChar char=""/>
              <a:defRPr/>
            </a:pPr>
            <a:r>
              <a:rPr lang="en-US" sz="2800" i="1" dirty="0" smtClean="0"/>
              <a:t>There is adequate evidence to indicate the child’s condition cannot be improved with less intensive services or interventions</a:t>
            </a:r>
            <a:endParaRPr lang="en-US" sz="2800" dirty="0" smtClean="0"/>
          </a:p>
          <a:p>
            <a:pPr marL="621792" lvl="1" fontAlgn="auto">
              <a:spcBef>
                <a:spcPts val="324"/>
              </a:spcBef>
              <a:spcAft>
                <a:spcPts val="0"/>
              </a:spcAft>
              <a:buFont typeface="Verdana"/>
              <a:buChar char="◦"/>
              <a:defRPr/>
            </a:pPr>
            <a:endParaRPr lang="en-US" dirty="0" smtClean="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fontAlgn="auto">
              <a:spcAft>
                <a:spcPts val="0"/>
              </a:spcAft>
              <a:buFont typeface="Wingdings 3"/>
              <a:buChar char=""/>
              <a:defRPr/>
            </a:pPr>
            <a:r>
              <a:rPr lang="en-US" dirty="0" smtClean="0"/>
              <a:t>So what is meant by “adequate evidence???”</a:t>
            </a:r>
          </a:p>
          <a:p>
            <a:pPr marL="365760" indent="-256032" fontAlgn="auto">
              <a:spcAft>
                <a:spcPts val="0"/>
              </a:spcAft>
              <a:buFont typeface="Wingdings 3"/>
              <a:buChar char=""/>
              <a:defRPr/>
            </a:pPr>
            <a:r>
              <a:rPr lang="en-US" sz="2800" dirty="0" smtClean="0"/>
              <a:t>Adequate evidence should include: </a:t>
            </a:r>
          </a:p>
          <a:p>
            <a:pPr marL="621792" lvl="1" fontAlgn="auto">
              <a:spcBef>
                <a:spcPts val="324"/>
              </a:spcBef>
              <a:spcAft>
                <a:spcPts val="0"/>
              </a:spcAft>
              <a:buFont typeface="Verdana"/>
              <a:buChar char="◦"/>
              <a:defRPr/>
            </a:pPr>
            <a:r>
              <a:rPr lang="en-US" sz="2500" dirty="0" smtClean="0"/>
              <a:t>Specific emotional or behavioral symptoms, duration and intensity of symptoms, how symptoms interfere with typical development, how symptoms interfere with success at home, child care, community; </a:t>
            </a:r>
          </a:p>
          <a:p>
            <a:pPr marL="621792" lvl="1" fontAlgn="auto">
              <a:spcBef>
                <a:spcPts val="324"/>
              </a:spcBef>
              <a:spcAft>
                <a:spcPts val="0"/>
              </a:spcAft>
              <a:buFont typeface="Verdana"/>
              <a:buChar char="◦"/>
              <a:defRPr/>
            </a:pPr>
            <a:r>
              <a:rPr lang="en-US" sz="2500" dirty="0" smtClean="0"/>
              <a:t>Narrative describing the risk factors/behaviors for child/parent/relationship, including, but not limited to poverty, family history of mental illness, domestic violence, child abuse and neglect, physical illness/developmental delay in child/parent;</a:t>
            </a:r>
          </a:p>
          <a:p>
            <a:pPr marL="621792" lvl="1" fontAlgn="auto">
              <a:spcBef>
                <a:spcPts val="324"/>
              </a:spcBef>
              <a:spcAft>
                <a:spcPts val="0"/>
              </a:spcAft>
              <a:buFont typeface="Verdana"/>
              <a:buChar char="◦"/>
              <a:defRPr/>
            </a:pPr>
            <a:endParaRPr lang="en-US" sz="2500" dirty="0" smtClean="0"/>
          </a:p>
          <a:p>
            <a:pPr marL="621792" lvl="1" fontAlgn="auto">
              <a:spcBef>
                <a:spcPts val="324"/>
              </a:spcBef>
              <a:spcAft>
                <a:spcPts val="0"/>
              </a:spcAft>
              <a:buFont typeface="Verdana"/>
              <a:buChar char="◦"/>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614862"/>
          </a:xfrm>
        </p:spPr>
        <p:txBody>
          <a:bodyPr>
            <a:normAutofit lnSpcReduction="10000"/>
          </a:bodyPr>
          <a:lstStyle/>
          <a:p>
            <a:pPr marL="365760" indent="-256032" fontAlgn="auto">
              <a:spcAft>
                <a:spcPts val="0"/>
              </a:spcAft>
              <a:buFont typeface="Wingdings 3"/>
              <a:buChar char=""/>
              <a:defRPr/>
            </a:pPr>
            <a:r>
              <a:rPr lang="en-US" sz="2400" b="1" dirty="0" smtClean="0"/>
              <a:t>Adequate evidence should include: </a:t>
            </a:r>
          </a:p>
          <a:p>
            <a:pPr marL="621792" lvl="1" fontAlgn="auto">
              <a:spcBef>
                <a:spcPts val="324"/>
              </a:spcBef>
              <a:spcAft>
                <a:spcPts val="0"/>
              </a:spcAft>
              <a:buFont typeface="Verdana"/>
              <a:buChar char="◦"/>
              <a:defRPr/>
            </a:pPr>
            <a:r>
              <a:rPr lang="en-US" sz="2400" dirty="0" smtClean="0"/>
              <a:t>Prenatal and birth history and history of infant/child functional impairment in sensory/ behavior/social emotional development (poor attachment, at risk for expulsion, preterm, etc.);</a:t>
            </a:r>
          </a:p>
          <a:p>
            <a:pPr marL="621792" lvl="1" fontAlgn="auto">
              <a:spcBef>
                <a:spcPts val="324"/>
              </a:spcBef>
              <a:spcAft>
                <a:spcPts val="0"/>
              </a:spcAft>
              <a:buFont typeface="Verdana"/>
              <a:buChar char="◦"/>
              <a:defRPr/>
            </a:pPr>
            <a:r>
              <a:rPr lang="en-US" sz="2400" dirty="0" smtClean="0"/>
              <a:t>Tools that support impaired functioning (TABS, CBCL, PSI, Maternal Depression screening, DECA, ASQ, ASQ:SE-2, etc.);</a:t>
            </a:r>
          </a:p>
          <a:p>
            <a:pPr marL="621792" lvl="1" fontAlgn="auto">
              <a:spcBef>
                <a:spcPts val="324"/>
              </a:spcBef>
              <a:spcAft>
                <a:spcPts val="0"/>
              </a:spcAft>
              <a:buFont typeface="Verdana"/>
              <a:buChar char="◦"/>
              <a:defRPr/>
            </a:pPr>
            <a:r>
              <a:rPr lang="en-US" sz="2400" dirty="0" smtClean="0"/>
              <a:t>Failed interventions (parenting classes, PBS, ECMH consultation, pastoral counseling, etc.); and</a:t>
            </a:r>
          </a:p>
          <a:p>
            <a:pPr marL="621792" lvl="1" fontAlgn="auto">
              <a:spcBef>
                <a:spcPts val="324"/>
              </a:spcBef>
              <a:spcAft>
                <a:spcPts val="0"/>
              </a:spcAft>
              <a:buFont typeface="Verdana"/>
              <a:buChar char="◦"/>
              <a:defRPr/>
            </a:pPr>
            <a:r>
              <a:rPr lang="en-US" sz="2400" dirty="0" smtClean="0"/>
              <a:t>Parent’s willingness to participate in treatment and ability to benefit from treatment services.</a:t>
            </a:r>
          </a:p>
          <a:p>
            <a:pPr marL="621792" lvl="1" fontAlgn="auto">
              <a:spcBef>
                <a:spcPts val="324"/>
              </a:spcBef>
              <a:spcAft>
                <a:spcPts val="0"/>
              </a:spcAft>
              <a:buFont typeface="Verdana"/>
              <a:buChar char="◦"/>
              <a:defRPr/>
            </a:pPr>
            <a:endParaRPr lang="en-US" sz="2400" dirty="0" smtClean="0"/>
          </a:p>
          <a:p>
            <a:pPr marL="621792" lvl="1" fontAlgn="auto">
              <a:spcBef>
                <a:spcPts val="324"/>
              </a:spcBef>
              <a:spcAft>
                <a:spcPts val="0"/>
              </a:spcAft>
              <a:buFont typeface="Verdana"/>
              <a:buChar char="◦"/>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https://</a:t>
            </a:r>
            <a:r>
              <a:rPr lang="en-US" dirty="0" smtClean="0">
                <a:hlinkClick r:id="rId2"/>
              </a:rPr>
              <a:t>ahca.myflorida.com/medicaid/review/Rules_in_Process/Proposed/59G-1.060_Enrollment_ProposedRule.pdf</a:t>
            </a:r>
            <a:endParaRPr lang="en-US" dirty="0" smtClean="0"/>
          </a:p>
          <a:p>
            <a:r>
              <a:rPr lang="en-US" dirty="0" smtClean="0"/>
              <a:t>Enrollment process well-defined.  Enrollment process can take up to 6 months.  Can be denied enrollment for a variety of reasons, but opportunity to correct most issues.  Once approved, agency receives Medicaid agency Provider number for Community Behavioral Health Services.</a:t>
            </a:r>
            <a:endParaRPr lang="en-US" dirty="0"/>
          </a:p>
        </p:txBody>
      </p:sp>
      <p:sp>
        <p:nvSpPr>
          <p:cNvPr id="3" name="Title 2"/>
          <p:cNvSpPr>
            <a:spLocks noGrp="1"/>
          </p:cNvSpPr>
          <p:nvPr>
            <p:ph type="title"/>
          </p:nvPr>
        </p:nvSpPr>
        <p:spPr/>
        <p:txBody>
          <a:bodyPr>
            <a:normAutofit fontScale="90000"/>
          </a:bodyPr>
          <a:lstStyle/>
          <a:p>
            <a:pPr algn="ctr"/>
            <a:r>
              <a:rPr lang="en-US" dirty="0" smtClean="0"/>
              <a:t>Agency Medicaid Enrollment  Process</a:t>
            </a:r>
            <a:endParaRPr lang="en-US" dirty="0"/>
          </a:p>
        </p:txBody>
      </p:sp>
    </p:spTree>
    <p:extLst>
      <p:ext uri="{BB962C8B-B14F-4D97-AF65-F5344CB8AC3E}">
        <p14:creationId xmlns:p14="http://schemas.microsoft.com/office/powerpoint/2010/main" val="433451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1"/>
          <p:cNvSpPr>
            <a:spLocks noGrp="1"/>
          </p:cNvSpPr>
          <p:nvPr>
            <p:ph idx="1"/>
          </p:nvPr>
        </p:nvSpPr>
        <p:spPr/>
        <p:txBody>
          <a:bodyPr/>
          <a:lstStyle/>
          <a:p>
            <a:r>
              <a:rPr lang="en-US" dirty="0" smtClean="0"/>
              <a:t>So, once we’ve documented, how do we bill??</a:t>
            </a:r>
          </a:p>
          <a:p>
            <a:pPr marL="109537" indent="0">
              <a:buNone/>
            </a:pPr>
            <a:endParaRPr lang="en-US" dirty="0" smtClean="0"/>
          </a:p>
          <a:p>
            <a:pPr lvl="1"/>
            <a:r>
              <a:rPr lang="en-US" sz="2800" dirty="0" smtClean="0"/>
              <a:t>Medicaid accepts ICD-10 billing codes only.  The DC:0-5 has done the Crosswalk from DSM/ICD-9 codes to the ICD-10 codes in the Diagnostic Manual.  </a:t>
            </a:r>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pic>
        <p:nvPicPr>
          <p:cNvPr id="46083" name="Picture 3" descr="crosswalk.jpg"/>
          <p:cNvPicPr>
            <a:picLocks noChangeAspect="1"/>
          </p:cNvPicPr>
          <p:nvPr/>
        </p:nvPicPr>
        <p:blipFill>
          <a:blip r:embed="rId3" cstate="print"/>
          <a:srcRect/>
          <a:stretch>
            <a:fillRect/>
          </a:stretch>
        </p:blipFill>
        <p:spPr bwMode="auto">
          <a:xfrm>
            <a:off x="5567531" y="4343400"/>
            <a:ext cx="3127375" cy="2343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endParaRPr lang="en-US" dirty="0"/>
          </a:p>
        </p:txBody>
      </p:sp>
      <p:sp>
        <p:nvSpPr>
          <p:cNvPr id="3" name="Title 2"/>
          <p:cNvSpPr>
            <a:spLocks noGrp="1"/>
          </p:cNvSpPr>
          <p:nvPr>
            <p:ph type="title"/>
          </p:nvPr>
        </p:nvSpPr>
        <p:spPr/>
        <p:txBody>
          <a:bodyPr/>
          <a:lstStyle/>
          <a:p>
            <a:pPr algn="ctr"/>
            <a:r>
              <a:rPr lang="en-US" dirty="0" smtClean="0"/>
              <a:t>Primary Services &amp; Codes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95768628"/>
              </p:ext>
            </p:extLst>
          </p:nvPr>
        </p:nvGraphicFramePr>
        <p:xfrm>
          <a:off x="685800" y="1417639"/>
          <a:ext cx="8077200" cy="5110575"/>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3092748191"/>
                    </a:ext>
                  </a:extLst>
                </a:gridCol>
                <a:gridCol w="2692400">
                  <a:extLst>
                    <a:ext uri="{9D8B030D-6E8A-4147-A177-3AD203B41FA5}">
                      <a16:colId xmlns:a16="http://schemas.microsoft.com/office/drawing/2014/main" val="2665561205"/>
                    </a:ext>
                  </a:extLst>
                </a:gridCol>
                <a:gridCol w="2692400">
                  <a:extLst>
                    <a:ext uri="{9D8B030D-6E8A-4147-A177-3AD203B41FA5}">
                      <a16:colId xmlns:a16="http://schemas.microsoft.com/office/drawing/2014/main" val="3785428265"/>
                    </a:ext>
                  </a:extLst>
                </a:gridCol>
              </a:tblGrid>
              <a:tr h="699287">
                <a:tc>
                  <a:txBody>
                    <a:bodyPr/>
                    <a:lstStyle/>
                    <a:p>
                      <a:r>
                        <a:rPr lang="en-US" dirty="0" smtClean="0"/>
                        <a:t>SERVICE</a:t>
                      </a:r>
                      <a:endParaRPr lang="en-US" dirty="0"/>
                    </a:p>
                  </a:txBody>
                  <a:tcPr/>
                </a:tc>
                <a:tc>
                  <a:txBody>
                    <a:bodyPr/>
                    <a:lstStyle/>
                    <a:p>
                      <a:r>
                        <a:rPr lang="en-US" dirty="0" smtClean="0"/>
                        <a:t>PROCEDURE CODE/MODIFIDER</a:t>
                      </a:r>
                      <a:endParaRPr lang="en-US" dirty="0"/>
                    </a:p>
                  </a:txBody>
                  <a:tcPr/>
                </a:tc>
                <a:tc>
                  <a:txBody>
                    <a:bodyPr/>
                    <a:lstStyle/>
                    <a:p>
                      <a:r>
                        <a:rPr lang="en-US" dirty="0" smtClean="0"/>
                        <a:t>RATE</a:t>
                      </a:r>
                      <a:endParaRPr lang="en-US" dirty="0"/>
                    </a:p>
                  </a:txBody>
                  <a:tcPr/>
                </a:tc>
                <a:extLst>
                  <a:ext uri="{0D108BD9-81ED-4DB2-BD59-A6C34878D82A}">
                    <a16:rowId xmlns:a16="http://schemas.microsoft.com/office/drawing/2014/main" val="1973761898"/>
                  </a:ext>
                </a:extLst>
              </a:tr>
              <a:tr h="998982">
                <a:tc>
                  <a:txBody>
                    <a:bodyPr/>
                    <a:lstStyle/>
                    <a:p>
                      <a:r>
                        <a:rPr lang="en-US" dirty="0" smtClean="0"/>
                        <a:t>In-depth assessment</a:t>
                      </a:r>
                      <a:endParaRPr lang="en-US" dirty="0"/>
                    </a:p>
                  </a:txBody>
                  <a:tcPr/>
                </a:tc>
                <a:tc>
                  <a:txBody>
                    <a:bodyPr/>
                    <a:lstStyle/>
                    <a:p>
                      <a:r>
                        <a:rPr lang="en-US" dirty="0" smtClean="0"/>
                        <a:t>H0031/HO</a:t>
                      </a:r>
                      <a:endParaRPr lang="en-US" dirty="0"/>
                    </a:p>
                  </a:txBody>
                  <a:tcPr/>
                </a:tc>
                <a:tc>
                  <a:txBody>
                    <a:bodyPr/>
                    <a:lstStyle/>
                    <a:p>
                      <a:r>
                        <a:rPr lang="en-US" dirty="0" smtClean="0"/>
                        <a:t>$125 per assessment/1 per year</a:t>
                      </a:r>
                      <a:endParaRPr lang="en-US" dirty="0"/>
                    </a:p>
                  </a:txBody>
                  <a:tcPr/>
                </a:tc>
                <a:extLst>
                  <a:ext uri="{0D108BD9-81ED-4DB2-BD59-A6C34878D82A}">
                    <a16:rowId xmlns:a16="http://schemas.microsoft.com/office/drawing/2014/main" val="3744187722"/>
                  </a:ext>
                </a:extLst>
              </a:tr>
              <a:tr h="699287">
                <a:tc>
                  <a:txBody>
                    <a:bodyPr/>
                    <a:lstStyle/>
                    <a:p>
                      <a:r>
                        <a:rPr lang="en-US" dirty="0" smtClean="0"/>
                        <a:t>Bio-Psychosocial</a:t>
                      </a:r>
                      <a:endParaRPr lang="en-US" dirty="0"/>
                    </a:p>
                  </a:txBody>
                  <a:tcPr/>
                </a:tc>
                <a:tc>
                  <a:txBody>
                    <a:bodyPr/>
                    <a:lstStyle/>
                    <a:p>
                      <a:r>
                        <a:rPr lang="en-US" dirty="0" smtClean="0"/>
                        <a:t>H0031/HN</a:t>
                      </a:r>
                      <a:endParaRPr lang="en-US" dirty="0"/>
                    </a:p>
                  </a:txBody>
                  <a:tcPr/>
                </a:tc>
                <a:tc>
                  <a:txBody>
                    <a:bodyPr/>
                    <a:lstStyle/>
                    <a:p>
                      <a:r>
                        <a:rPr lang="en-US" dirty="0" smtClean="0"/>
                        <a:t>$48/assessment/1 per year</a:t>
                      </a:r>
                      <a:endParaRPr lang="en-US" dirty="0"/>
                    </a:p>
                  </a:txBody>
                  <a:tcPr/>
                </a:tc>
                <a:extLst>
                  <a:ext uri="{0D108BD9-81ED-4DB2-BD59-A6C34878D82A}">
                    <a16:rowId xmlns:a16="http://schemas.microsoft.com/office/drawing/2014/main" val="3530477422"/>
                  </a:ext>
                </a:extLst>
              </a:tr>
              <a:tr h="699287">
                <a:tc>
                  <a:txBody>
                    <a:bodyPr/>
                    <a:lstStyle/>
                    <a:p>
                      <a:r>
                        <a:rPr lang="en-US" dirty="0" smtClean="0"/>
                        <a:t>Treatment Plan development</a:t>
                      </a:r>
                      <a:endParaRPr lang="en-US" dirty="0"/>
                    </a:p>
                  </a:txBody>
                  <a:tcPr/>
                </a:tc>
                <a:tc>
                  <a:txBody>
                    <a:bodyPr/>
                    <a:lstStyle/>
                    <a:p>
                      <a:r>
                        <a:rPr lang="en-US" dirty="0" smtClean="0"/>
                        <a:t>H0032/none</a:t>
                      </a:r>
                      <a:endParaRPr lang="en-US" dirty="0"/>
                    </a:p>
                  </a:txBody>
                  <a:tcPr/>
                </a:tc>
                <a:tc>
                  <a:txBody>
                    <a:bodyPr/>
                    <a:lstStyle/>
                    <a:p>
                      <a:r>
                        <a:rPr lang="en-US" dirty="0" smtClean="0"/>
                        <a:t>$97/event/1 per year</a:t>
                      </a:r>
                      <a:endParaRPr lang="en-US" dirty="0"/>
                    </a:p>
                  </a:txBody>
                  <a:tcPr/>
                </a:tc>
                <a:extLst>
                  <a:ext uri="{0D108BD9-81ED-4DB2-BD59-A6C34878D82A}">
                    <a16:rowId xmlns:a16="http://schemas.microsoft.com/office/drawing/2014/main" val="240219459"/>
                  </a:ext>
                </a:extLst>
              </a:tr>
              <a:tr h="399592">
                <a:tc>
                  <a:txBody>
                    <a:bodyPr/>
                    <a:lstStyle/>
                    <a:p>
                      <a:r>
                        <a:rPr lang="en-US" dirty="0" smtClean="0"/>
                        <a:t>Treatment Plan review</a:t>
                      </a:r>
                      <a:endParaRPr lang="en-US" dirty="0"/>
                    </a:p>
                  </a:txBody>
                  <a:tcPr/>
                </a:tc>
                <a:tc>
                  <a:txBody>
                    <a:bodyPr/>
                    <a:lstStyle/>
                    <a:p>
                      <a:r>
                        <a:rPr lang="en-US" dirty="0" smtClean="0"/>
                        <a:t>H0032/TS</a:t>
                      </a:r>
                      <a:endParaRPr lang="en-US" dirty="0"/>
                    </a:p>
                  </a:txBody>
                  <a:tcPr/>
                </a:tc>
                <a:tc>
                  <a:txBody>
                    <a:bodyPr/>
                    <a:lstStyle/>
                    <a:p>
                      <a:r>
                        <a:rPr lang="en-US" dirty="0" smtClean="0"/>
                        <a:t>$48/event/4/per year</a:t>
                      </a:r>
                      <a:endParaRPr lang="en-US" dirty="0"/>
                    </a:p>
                  </a:txBody>
                  <a:tcPr/>
                </a:tc>
                <a:extLst>
                  <a:ext uri="{0D108BD9-81ED-4DB2-BD59-A6C34878D82A}">
                    <a16:rowId xmlns:a16="http://schemas.microsoft.com/office/drawing/2014/main" val="1301363627"/>
                  </a:ext>
                </a:extLst>
              </a:tr>
              <a:tr h="699287">
                <a:tc>
                  <a:txBody>
                    <a:bodyPr/>
                    <a:lstStyle/>
                    <a:p>
                      <a:r>
                        <a:rPr lang="en-US" dirty="0" err="1" smtClean="0"/>
                        <a:t>Ind</a:t>
                      </a:r>
                      <a:r>
                        <a:rPr lang="en-US" dirty="0" smtClean="0"/>
                        <a:t>/family therapy</a:t>
                      </a:r>
                      <a:endParaRPr lang="en-US" dirty="0"/>
                    </a:p>
                  </a:txBody>
                  <a:tcPr/>
                </a:tc>
                <a:tc>
                  <a:txBody>
                    <a:bodyPr/>
                    <a:lstStyle/>
                    <a:p>
                      <a:r>
                        <a:rPr lang="en-US" dirty="0" smtClean="0"/>
                        <a:t>H2019/HR</a:t>
                      </a:r>
                      <a:endParaRPr lang="en-US" dirty="0"/>
                    </a:p>
                  </a:txBody>
                  <a:tcPr/>
                </a:tc>
                <a:tc>
                  <a:txBody>
                    <a:bodyPr/>
                    <a:lstStyle/>
                    <a:p>
                      <a:r>
                        <a:rPr lang="en-US" dirty="0" smtClean="0"/>
                        <a:t>$18.33/per quarter </a:t>
                      </a:r>
                      <a:r>
                        <a:rPr lang="en-US" dirty="0" err="1" smtClean="0"/>
                        <a:t>hr</a:t>
                      </a:r>
                      <a:r>
                        <a:rPr lang="en-US" dirty="0" smtClean="0"/>
                        <a:t> Max 26 </a:t>
                      </a:r>
                      <a:r>
                        <a:rPr lang="en-US" dirty="0" err="1" smtClean="0"/>
                        <a:t>hrs</a:t>
                      </a:r>
                      <a:r>
                        <a:rPr lang="en-US" dirty="0" smtClean="0"/>
                        <a:t>/annually </a:t>
                      </a:r>
                      <a:endParaRPr lang="en-US" dirty="0"/>
                    </a:p>
                  </a:txBody>
                  <a:tcPr/>
                </a:tc>
                <a:extLst>
                  <a:ext uri="{0D108BD9-81ED-4DB2-BD59-A6C34878D82A}">
                    <a16:rowId xmlns:a16="http://schemas.microsoft.com/office/drawing/2014/main" val="4143188228"/>
                  </a:ext>
                </a:extLst>
              </a:tr>
              <a:tr h="515261">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80165502"/>
                  </a:ext>
                </a:extLst>
              </a:tr>
              <a:tr h="399592">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36984230"/>
                  </a:ext>
                </a:extLst>
              </a:tr>
            </a:tbl>
          </a:graphicData>
        </a:graphic>
      </p:graphicFrame>
    </p:spTree>
    <p:extLst>
      <p:ext uri="{BB962C8B-B14F-4D97-AF65-F5344CB8AC3E}">
        <p14:creationId xmlns:p14="http://schemas.microsoft.com/office/powerpoint/2010/main" val="482824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5148262"/>
          </a:xfrm>
        </p:spPr>
        <p:txBody>
          <a:bodyPr>
            <a:normAutofit/>
          </a:bodyPr>
          <a:lstStyle/>
          <a:p>
            <a:pPr marL="365760" indent="-256032" fontAlgn="auto">
              <a:lnSpc>
                <a:spcPct val="90000"/>
              </a:lnSpc>
              <a:spcAft>
                <a:spcPts val="0"/>
              </a:spcAft>
              <a:buFont typeface="Wingdings 3"/>
              <a:buChar char=""/>
              <a:defRPr/>
            </a:pPr>
            <a:r>
              <a:rPr lang="en-US" cap="all" dirty="0" smtClean="0"/>
              <a:t>Quality Review Protectors: </a:t>
            </a:r>
          </a:p>
          <a:p>
            <a:pPr marL="365760" indent="-256032" fontAlgn="auto">
              <a:lnSpc>
                <a:spcPct val="90000"/>
              </a:lnSpc>
              <a:spcAft>
                <a:spcPts val="0"/>
              </a:spcAft>
              <a:buFont typeface="Wingdings 3"/>
              <a:buNone/>
              <a:defRPr/>
            </a:pPr>
            <a:r>
              <a:rPr lang="en-US" cap="all" dirty="0" smtClean="0"/>
              <a:t>	Ensuring Smooth Audits and Reducing Risk</a:t>
            </a:r>
          </a:p>
          <a:p>
            <a:pPr marL="365760" indent="-256032" fontAlgn="auto">
              <a:lnSpc>
                <a:spcPct val="90000"/>
              </a:lnSpc>
              <a:spcAft>
                <a:spcPts val="0"/>
              </a:spcAft>
              <a:buFont typeface="Wingdings 3"/>
              <a:buNone/>
              <a:defRPr/>
            </a:pPr>
            <a:endParaRPr lang="en-US" dirty="0" smtClean="0"/>
          </a:p>
          <a:p>
            <a:pPr marL="621792" lvl="1" fontAlgn="auto">
              <a:lnSpc>
                <a:spcPct val="90000"/>
              </a:lnSpc>
              <a:spcBef>
                <a:spcPts val="324"/>
              </a:spcBef>
              <a:spcAft>
                <a:spcPts val="0"/>
              </a:spcAft>
              <a:buFont typeface="Verdana"/>
              <a:buChar char="◦"/>
              <a:defRPr/>
            </a:pPr>
            <a:r>
              <a:rPr lang="en-US" sz="2400" dirty="0" smtClean="0"/>
              <a:t>Create check lists for each file of what/when due</a:t>
            </a:r>
          </a:p>
          <a:p>
            <a:pPr marL="621792" lvl="1" fontAlgn="auto">
              <a:lnSpc>
                <a:spcPct val="90000"/>
              </a:lnSpc>
              <a:spcBef>
                <a:spcPts val="324"/>
              </a:spcBef>
              <a:spcAft>
                <a:spcPts val="0"/>
              </a:spcAft>
              <a:buFont typeface="Verdana"/>
              <a:buChar char="◦"/>
              <a:defRPr/>
            </a:pPr>
            <a:r>
              <a:rPr lang="en-US" sz="2400" dirty="0" smtClean="0"/>
              <a:t>Create forms that makes it easier for the workers, but gives Medicaid the information it needs</a:t>
            </a:r>
          </a:p>
          <a:p>
            <a:pPr marL="621792" lvl="1" fontAlgn="auto">
              <a:lnSpc>
                <a:spcPct val="90000"/>
              </a:lnSpc>
              <a:spcBef>
                <a:spcPts val="324"/>
              </a:spcBef>
              <a:spcAft>
                <a:spcPts val="0"/>
              </a:spcAft>
              <a:buFont typeface="Verdana"/>
              <a:buChar char="◦"/>
              <a:defRPr/>
            </a:pPr>
            <a:r>
              <a:rPr lang="en-US" sz="2400" dirty="0" smtClean="0"/>
              <a:t>Conduct internal trainings frequently (quarterly minimum).  The more the workers hear the same information, the more it sinks in.  </a:t>
            </a:r>
          </a:p>
          <a:p>
            <a:pPr marL="621792" lvl="1" fontAlgn="auto">
              <a:lnSpc>
                <a:spcPct val="90000"/>
              </a:lnSpc>
              <a:spcBef>
                <a:spcPts val="324"/>
              </a:spcBef>
              <a:spcAft>
                <a:spcPts val="0"/>
              </a:spcAft>
              <a:buFont typeface="Verdana"/>
              <a:buChar char="◦"/>
              <a:defRPr/>
            </a:pPr>
            <a:r>
              <a:rPr lang="en-US" sz="2400" dirty="0" smtClean="0"/>
              <a:t>Take advantage of all Medicaid trainings, Webinars, etc.  Contact Medicaid for in-house training if needed. </a:t>
            </a:r>
          </a:p>
          <a:p>
            <a:pPr marL="365760" indent="-256032" fontAlgn="auto">
              <a:spcAft>
                <a:spcPts val="0"/>
              </a:spcAft>
              <a:buFont typeface="Wingdings 3"/>
              <a:buChar char=""/>
              <a:defRPr/>
            </a:pPr>
            <a:endParaRPr lang="en-US" sz="2400" dirty="0"/>
          </a:p>
        </p:txBody>
      </p:sp>
      <p:sp>
        <p:nvSpPr>
          <p:cNvPr id="3" name="Title 2"/>
          <p:cNvSpPr>
            <a:spLocks noGrp="1"/>
          </p:cNvSpPr>
          <p:nvPr>
            <p:ph type="title"/>
          </p:nvPr>
        </p:nvSpPr>
        <p:spPr/>
        <p:txBody>
          <a:bodyPr/>
          <a:lstStyle/>
          <a:p>
            <a:pPr fontAlgn="auto">
              <a:spcAft>
                <a:spcPts val="0"/>
              </a:spcAft>
              <a:defRPr/>
            </a:pPr>
            <a:r>
              <a:rPr lang="en-US" dirty="0" smtClean="0"/>
              <a:t>Medicaid Documentation</a:t>
            </a:r>
            <a:endParaRPr lang="en-US" dirty="0"/>
          </a:p>
        </p:txBody>
      </p:sp>
      <p:pic>
        <p:nvPicPr>
          <p:cNvPr id="50179" name="Picture 3" descr="quality.png"/>
          <p:cNvPicPr>
            <a:picLocks noChangeAspect="1"/>
          </p:cNvPicPr>
          <p:nvPr/>
        </p:nvPicPr>
        <p:blipFill>
          <a:blip r:embed="rId3" cstate="print"/>
          <a:srcRect/>
          <a:stretch>
            <a:fillRect/>
          </a:stretch>
        </p:blipFill>
        <p:spPr bwMode="auto">
          <a:xfrm>
            <a:off x="6934200" y="228600"/>
            <a:ext cx="1752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fontAlgn="auto">
              <a:lnSpc>
                <a:spcPct val="90000"/>
              </a:lnSpc>
              <a:spcAft>
                <a:spcPts val="0"/>
              </a:spcAft>
              <a:buFont typeface="Wingdings 3"/>
              <a:buChar char=""/>
              <a:defRPr/>
            </a:pPr>
            <a:endParaRPr lang="en-US" dirty="0" smtClean="0"/>
          </a:p>
          <a:p>
            <a:pPr marL="365760" indent="-256032" fontAlgn="auto">
              <a:lnSpc>
                <a:spcPct val="90000"/>
              </a:lnSpc>
              <a:spcAft>
                <a:spcPts val="0"/>
              </a:spcAft>
              <a:buFont typeface="Wingdings 3"/>
              <a:buChar char=""/>
              <a:defRPr/>
            </a:pPr>
            <a:r>
              <a:rPr lang="en-US" cap="all" dirty="0" smtClean="0"/>
              <a:t>Quality Review Protectors: Ensuring Smooth Audits and Reducing Risk</a:t>
            </a:r>
          </a:p>
          <a:p>
            <a:pPr marL="365760" indent="-256032" fontAlgn="auto">
              <a:lnSpc>
                <a:spcPct val="90000"/>
              </a:lnSpc>
              <a:spcAft>
                <a:spcPts val="0"/>
              </a:spcAft>
              <a:buFont typeface="Wingdings 3"/>
              <a:buChar char=""/>
              <a:defRPr/>
            </a:pPr>
            <a:endParaRPr lang="en-US" dirty="0" smtClean="0"/>
          </a:p>
          <a:p>
            <a:pPr marL="621792" lvl="1" fontAlgn="auto">
              <a:lnSpc>
                <a:spcPct val="90000"/>
              </a:lnSpc>
              <a:spcBef>
                <a:spcPts val="324"/>
              </a:spcBef>
              <a:spcAft>
                <a:spcPts val="0"/>
              </a:spcAft>
              <a:buFont typeface="Verdana"/>
              <a:buChar char="◦"/>
              <a:defRPr/>
            </a:pPr>
            <a:r>
              <a:rPr lang="en-US" sz="2400" dirty="0" smtClean="0"/>
              <a:t>Conduct Peer Case Presentation/Peer Chart Reviews and document</a:t>
            </a:r>
          </a:p>
          <a:p>
            <a:pPr marL="621792" lvl="1" fontAlgn="auto">
              <a:lnSpc>
                <a:spcPct val="90000"/>
              </a:lnSpc>
              <a:spcBef>
                <a:spcPts val="324"/>
              </a:spcBef>
              <a:spcAft>
                <a:spcPts val="0"/>
              </a:spcAft>
              <a:buFont typeface="Verdana"/>
              <a:buChar char="◦"/>
              <a:defRPr/>
            </a:pPr>
            <a:r>
              <a:rPr lang="en-US" sz="2400" dirty="0" smtClean="0"/>
              <a:t>Document all internal trainings, use sign-in sheets, document all peer reviews, charts reviewed, outcomes, etc.</a:t>
            </a:r>
          </a:p>
          <a:p>
            <a:pPr marL="621792" lvl="1" fontAlgn="auto">
              <a:lnSpc>
                <a:spcPct val="90000"/>
              </a:lnSpc>
              <a:spcBef>
                <a:spcPts val="324"/>
              </a:spcBef>
              <a:spcAft>
                <a:spcPts val="0"/>
              </a:spcAft>
              <a:buFont typeface="Verdana"/>
              <a:buChar char="◦"/>
              <a:defRPr/>
            </a:pPr>
            <a:r>
              <a:rPr lang="en-US" sz="2400" dirty="0" smtClean="0"/>
              <a:t>Reflective Supervision-documented </a:t>
            </a:r>
          </a:p>
          <a:p>
            <a:pPr marL="621792" lvl="1" fontAlgn="auto">
              <a:lnSpc>
                <a:spcPct val="90000"/>
              </a:lnSpc>
              <a:spcBef>
                <a:spcPts val="324"/>
              </a:spcBef>
              <a:spcAft>
                <a:spcPts val="0"/>
              </a:spcAft>
              <a:buFont typeface="Verdana"/>
              <a:buChar char="◦"/>
              <a:defRPr/>
            </a:pPr>
            <a:r>
              <a:rPr lang="en-US" sz="2400" dirty="0" smtClean="0"/>
              <a:t>Make sure all department reviews/audits are incorporated into overall agency Continuous Quality Improvement (CQI) Plan </a:t>
            </a:r>
          </a:p>
          <a:p>
            <a:pPr marL="365760" indent="-256032" fontAlgn="auto">
              <a:spcAft>
                <a:spcPts val="0"/>
              </a:spcAft>
              <a:buFont typeface="Wingdings 3"/>
              <a:buNone/>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Medicaid Documentation</a:t>
            </a:r>
            <a:endParaRPr lang="en-US" dirty="0"/>
          </a:p>
        </p:txBody>
      </p:sp>
      <p:pic>
        <p:nvPicPr>
          <p:cNvPr id="51203" name="Picture 3" descr="quality.png"/>
          <p:cNvPicPr>
            <a:picLocks noChangeAspect="1"/>
          </p:cNvPicPr>
          <p:nvPr/>
        </p:nvPicPr>
        <p:blipFill>
          <a:blip r:embed="rId2" cstate="print"/>
          <a:srcRect/>
          <a:stretch>
            <a:fillRect/>
          </a:stretch>
        </p:blipFill>
        <p:spPr bwMode="auto">
          <a:xfrm>
            <a:off x="6858000" y="0"/>
            <a:ext cx="1752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fontAlgn="auto">
              <a:spcAft>
                <a:spcPts val="0"/>
              </a:spcAft>
              <a:buFont typeface="Wingdings 3"/>
              <a:buChar char=""/>
              <a:defRPr/>
            </a:pPr>
            <a:r>
              <a:rPr lang="en-US" cap="all" dirty="0" smtClean="0"/>
              <a:t>Quality Review Protectors: Ensuring Smooth Audits and Reducing Risk</a:t>
            </a:r>
          </a:p>
          <a:p>
            <a:pPr marL="365760" indent="-256032" fontAlgn="auto">
              <a:spcAft>
                <a:spcPts val="0"/>
              </a:spcAft>
              <a:buFont typeface="Wingdings 3"/>
              <a:buNone/>
              <a:defRPr/>
            </a:pPr>
            <a:endParaRPr lang="en-US" b="1" dirty="0" smtClean="0"/>
          </a:p>
          <a:p>
            <a:pPr marL="621792" lvl="1" fontAlgn="auto">
              <a:spcBef>
                <a:spcPts val="324"/>
              </a:spcBef>
              <a:spcAft>
                <a:spcPts val="0"/>
              </a:spcAft>
              <a:buFont typeface="Verdana"/>
              <a:buChar char="◦"/>
              <a:defRPr/>
            </a:pPr>
            <a:r>
              <a:rPr lang="en-US" sz="3200" dirty="0" smtClean="0"/>
              <a:t>Must continually document in assessment, treatment planning, treatment plan reviews, progress notes the </a:t>
            </a:r>
            <a:r>
              <a:rPr lang="en-US" sz="3200" dirty="0" smtClean="0">
                <a:solidFill>
                  <a:srgbClr val="FF0000"/>
                </a:solidFill>
              </a:rPr>
              <a:t>medical necessity </a:t>
            </a:r>
            <a:r>
              <a:rPr lang="en-US" sz="3200" dirty="0" smtClean="0"/>
              <a:t>for services.  Use the words “services are medically necessary because…”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Medicaid Documentation</a:t>
            </a:r>
            <a:endParaRPr lang="en-US" dirty="0"/>
          </a:p>
        </p:txBody>
      </p:sp>
      <p:pic>
        <p:nvPicPr>
          <p:cNvPr id="52227" name="Picture 3" descr="quality.png"/>
          <p:cNvPicPr>
            <a:picLocks noChangeAspect="1"/>
          </p:cNvPicPr>
          <p:nvPr/>
        </p:nvPicPr>
        <p:blipFill>
          <a:blip r:embed="rId2" cstate="print"/>
          <a:srcRect/>
          <a:stretch>
            <a:fillRect/>
          </a:stretch>
        </p:blipFill>
        <p:spPr bwMode="auto">
          <a:xfrm>
            <a:off x="7086600" y="0"/>
            <a:ext cx="1524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1"/>
          <p:cNvSpPr>
            <a:spLocks noGrp="1"/>
          </p:cNvSpPr>
          <p:nvPr>
            <p:ph idx="1"/>
          </p:nvPr>
        </p:nvSpPr>
        <p:spPr/>
        <p:txBody>
          <a:bodyPr/>
          <a:lstStyle/>
          <a:p>
            <a:pPr>
              <a:buFont typeface="Wingdings 3" pitchFamily="18" charset="2"/>
              <a:buNone/>
            </a:pPr>
            <a:endParaRPr lang="en-US" sz="4000" i="1" smtClean="0"/>
          </a:p>
          <a:p>
            <a:pPr>
              <a:buFont typeface="Wingdings 3" pitchFamily="18" charset="2"/>
              <a:buNone/>
            </a:pPr>
            <a:r>
              <a:rPr lang="en-US" sz="4000" i="1" smtClean="0"/>
              <a:t>	It’s not about quantity of writing….</a:t>
            </a:r>
          </a:p>
          <a:p>
            <a:pPr>
              <a:buFont typeface="Wingdings 3" pitchFamily="18" charset="2"/>
              <a:buNone/>
            </a:pPr>
            <a:r>
              <a:rPr lang="en-US" sz="4000" i="1" smtClean="0"/>
              <a:t>	It’s about </a:t>
            </a:r>
            <a:r>
              <a:rPr lang="en-US" sz="4000" b="1" i="1" smtClean="0"/>
              <a:t>quality</a:t>
            </a:r>
            <a:r>
              <a:rPr lang="en-US" sz="4000" i="1" smtClean="0"/>
              <a:t> of writing and incorporating all aspects of service provision</a:t>
            </a:r>
          </a:p>
          <a:p>
            <a:endParaRPr lang="en-US" sz="4000" smtClean="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pic>
        <p:nvPicPr>
          <p:cNvPr id="53251" name="Picture 3" descr="quality.png"/>
          <p:cNvPicPr>
            <a:picLocks noChangeAspect="1"/>
          </p:cNvPicPr>
          <p:nvPr/>
        </p:nvPicPr>
        <p:blipFill>
          <a:blip r:embed="rId2" cstate="print"/>
          <a:srcRect/>
          <a:stretch>
            <a:fillRect/>
          </a:stretch>
        </p:blipFill>
        <p:spPr bwMode="auto">
          <a:xfrm>
            <a:off x="6629400" y="4800600"/>
            <a:ext cx="1752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1"/>
          <p:cNvSpPr>
            <a:spLocks noGrp="1"/>
          </p:cNvSpPr>
          <p:nvPr>
            <p:ph idx="1"/>
          </p:nvPr>
        </p:nvSpPr>
        <p:spPr/>
        <p:txBody>
          <a:bodyPr/>
          <a:lstStyle/>
          <a:p>
            <a:r>
              <a:rPr lang="en-US" b="1" smtClean="0"/>
              <a:t>Resource:</a:t>
            </a:r>
            <a:r>
              <a:rPr lang="en-US" smtClean="0"/>
              <a:t>	</a:t>
            </a:r>
          </a:p>
          <a:p>
            <a:pPr>
              <a:buFont typeface="Wingdings 3" pitchFamily="18" charset="2"/>
              <a:buNone/>
            </a:pPr>
            <a:r>
              <a:rPr lang="en-US" smtClean="0"/>
              <a:t>	Infant Mental Health Clinician’s Best Practice Guide, March 2015</a:t>
            </a:r>
          </a:p>
          <a:p>
            <a:pPr>
              <a:buFont typeface="Wingdings 3" pitchFamily="18" charset="2"/>
              <a:buNone/>
            </a:pPr>
            <a:r>
              <a:rPr lang="en-US" smtClean="0"/>
              <a:t>	Posted on CPEIP website. </a:t>
            </a:r>
            <a:r>
              <a:rPr lang="en-US" i="1" smtClean="0"/>
              <a:t>www.</a:t>
            </a:r>
            <a:r>
              <a:rPr lang="en-US" b="1" i="1" smtClean="0"/>
              <a:t>cpeip</a:t>
            </a:r>
            <a:r>
              <a:rPr lang="en-US" i="1" smtClean="0"/>
              <a:t>.</a:t>
            </a:r>
            <a:r>
              <a:rPr lang="en-US" b="1" i="1" smtClean="0"/>
              <a:t>fsu</a:t>
            </a:r>
            <a:r>
              <a:rPr lang="en-US" i="1" smtClean="0"/>
              <a:t>.edu/</a:t>
            </a:r>
            <a:endParaRPr lang="en-US" smtClean="0"/>
          </a:p>
          <a:p>
            <a:pPr>
              <a:buFont typeface="Wingdings 3" pitchFamily="18" charset="2"/>
              <a:buNone/>
            </a:pPr>
            <a:r>
              <a:rPr lang="en-US" smtClean="0"/>
              <a:t>	Under Infant Mental Health-IMH Professional Supports-labeled “Best Practices Guide, March 2015” </a:t>
            </a:r>
          </a:p>
          <a:p>
            <a:endParaRPr lang="en-US" smtClean="0"/>
          </a:p>
        </p:txBody>
      </p:sp>
      <p:sp>
        <p:nvSpPr>
          <p:cNvPr id="3" name="Title 2"/>
          <p:cNvSpPr>
            <a:spLocks noGrp="1"/>
          </p:cNvSpPr>
          <p:nvPr>
            <p:ph type="title"/>
          </p:nvPr>
        </p:nvSpPr>
        <p:spPr/>
        <p:txBody>
          <a:bodyPr/>
          <a:lstStyle/>
          <a:p>
            <a:pPr fontAlgn="auto">
              <a:spcAft>
                <a:spcPts val="0"/>
              </a:spcAft>
              <a:defRPr/>
            </a:pPr>
            <a:r>
              <a:rPr lang="en-US" dirty="0" smtClean="0"/>
              <a:t>	Medicaid Documentation</a:t>
            </a:r>
            <a:endParaRPr lang="en-US" dirty="0"/>
          </a:p>
        </p:txBody>
      </p:sp>
      <p:pic>
        <p:nvPicPr>
          <p:cNvPr id="54275" name="Picture 3" descr="manual.png"/>
          <p:cNvPicPr>
            <a:picLocks noChangeAspect="1"/>
          </p:cNvPicPr>
          <p:nvPr/>
        </p:nvPicPr>
        <p:blipFill>
          <a:blip r:embed="rId2" cstate="print"/>
          <a:srcRect/>
          <a:stretch>
            <a:fillRect/>
          </a:stretch>
        </p:blipFill>
        <p:spPr bwMode="auto">
          <a:xfrm>
            <a:off x="5410200" y="4200525"/>
            <a:ext cx="25146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2984629-2F96-4887-8BF3-66D5CD9AE31D}" type="slidenum">
              <a:rPr lang="en-US"/>
              <a:pPr fontAlgn="base">
                <a:spcBef>
                  <a:spcPct val="0"/>
                </a:spcBef>
                <a:spcAft>
                  <a:spcPct val="0"/>
                </a:spcAft>
              </a:pPr>
              <a:t>27</a:t>
            </a:fld>
            <a:endParaRPr lang="en-US"/>
          </a:p>
        </p:txBody>
      </p:sp>
      <p:sp>
        <p:nvSpPr>
          <p:cNvPr id="126980" name="Title 2"/>
          <p:cNvSpPr>
            <a:spLocks noGrp="1"/>
          </p:cNvSpPr>
          <p:nvPr>
            <p:ph type="title" idx="4294967295"/>
          </p:nvPr>
        </p:nvSpPr>
        <p:spPr>
          <a:xfrm>
            <a:off x="0" y="274638"/>
            <a:ext cx="8915400" cy="1143000"/>
          </a:xfrm>
        </p:spPr>
        <p:txBody>
          <a:bodyPr/>
          <a:lstStyle/>
          <a:p>
            <a:pPr algn="ctr" fontAlgn="auto">
              <a:spcAft>
                <a:spcPts val="0"/>
              </a:spcAft>
              <a:defRPr/>
            </a:pPr>
            <a:r>
              <a:rPr lang="en-US" dirty="0" smtClean="0"/>
              <a:t>THE END! </a:t>
            </a:r>
          </a:p>
        </p:txBody>
      </p:sp>
      <p:pic>
        <p:nvPicPr>
          <p:cNvPr id="56323" name="Picture 2" descr="the-end"/>
          <p:cNvPicPr>
            <a:picLocks noChangeAspect="1" noChangeArrowheads="1"/>
          </p:cNvPicPr>
          <p:nvPr/>
        </p:nvPicPr>
        <p:blipFill>
          <a:blip r:embed="rId2" cstate="print"/>
          <a:srcRect/>
          <a:stretch>
            <a:fillRect/>
          </a:stretch>
        </p:blipFill>
        <p:spPr bwMode="auto">
          <a:xfrm>
            <a:off x="1447800" y="1219200"/>
            <a:ext cx="6502400" cy="4876800"/>
          </a:xfrm>
          <a:prstGeom prst="rect">
            <a:avLst/>
          </a:prstGeom>
          <a:noFill/>
          <a:ln w="9525">
            <a:noFill/>
            <a:miter lim="800000"/>
            <a:headEnd/>
            <a:tailEnd/>
          </a:ln>
        </p:spPr>
      </p:pic>
      <p:pic>
        <p:nvPicPr>
          <p:cNvPr id="6" name="Content Placeholder 5" descr="mark.jpg"/>
          <p:cNvPicPr>
            <a:picLocks noChangeAspect="1"/>
          </p:cNvPicPr>
          <p:nvPr/>
        </p:nvPicPr>
        <p:blipFill>
          <a:blip r:embed="rId3" cstate="print"/>
          <a:stretch>
            <a:fillRect/>
          </a:stretch>
        </p:blipFill>
        <p:spPr bwMode="auto">
          <a:xfrm>
            <a:off x="7162800" y="5867400"/>
            <a:ext cx="1422400" cy="762000"/>
          </a:xfrm>
          <a:prstGeom prst="rect">
            <a:avLst/>
          </a:prstGeom>
          <a:blipFill dpi="0" rotWithShape="1">
            <a:blip r:embed="rId4" cstate="print">
              <a:alphaModFix amt="0"/>
            </a:blip>
            <a:srcRect/>
            <a:stretch>
              <a:fillRect/>
            </a:stretch>
          </a:blipFill>
          <a:ln w="9525">
            <a:solidFill>
              <a:schemeClr val="tx2">
                <a:lumMod val="95000"/>
                <a:lumOff val="5000"/>
                <a:alpha val="7000"/>
              </a:schemeClr>
            </a:solid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5"/>
          <p:cNvSpPr>
            <a:spLocks noGrp="1" noChangeArrowheads="1"/>
          </p:cNvSpPr>
          <p:nvPr>
            <p:ph sz="half" idx="1"/>
          </p:nvPr>
        </p:nvSpPr>
        <p:spPr>
          <a:xfrm>
            <a:off x="0" y="1676400"/>
            <a:ext cx="5029200" cy="3349635"/>
          </a:xfrm>
        </p:spPr>
        <p:txBody>
          <a:bodyPr>
            <a:spAutoFit/>
          </a:bodyPr>
          <a:lstStyle/>
          <a:p>
            <a:r>
              <a:rPr lang="en-US" sz="2000" dirty="0" smtClean="0"/>
              <a:t>KATHRYN SHEA, LCSW</a:t>
            </a:r>
          </a:p>
          <a:p>
            <a:r>
              <a:rPr lang="en-US" sz="2000" dirty="0" smtClean="0"/>
              <a:t>PRESIDENT &amp; CEO</a:t>
            </a:r>
          </a:p>
          <a:p>
            <a:r>
              <a:rPr lang="en-US" sz="2000" dirty="0" smtClean="0"/>
              <a:t>Email: kathryn.shea@thefloridacenter.org</a:t>
            </a:r>
          </a:p>
          <a:p>
            <a:r>
              <a:rPr lang="en-US" sz="2000" dirty="0" smtClean="0"/>
              <a:t>www.thefloridacenter.org</a:t>
            </a:r>
          </a:p>
          <a:p>
            <a:r>
              <a:rPr lang="en-US" sz="2000" dirty="0" smtClean="0"/>
              <a:t>(941) 371-8820</a:t>
            </a:r>
          </a:p>
          <a:p>
            <a:endParaRPr lang="en-US" sz="2400" dirty="0" smtClean="0"/>
          </a:p>
          <a:p>
            <a:endParaRPr lang="en-US" sz="2000" dirty="0" smtClean="0"/>
          </a:p>
          <a:p>
            <a:endParaRPr lang="en-US" sz="2000" dirty="0" smtClean="0"/>
          </a:p>
          <a:p>
            <a:pPr lvl="3"/>
            <a:endParaRPr lang="en-US" sz="100" dirty="0" smtClean="0"/>
          </a:p>
        </p:txBody>
      </p:sp>
      <p:sp>
        <p:nvSpPr>
          <p:cNvPr id="57346" name="Content Placeholder 5"/>
          <p:cNvSpPr>
            <a:spLocks noGrp="1"/>
          </p:cNvSpPr>
          <p:nvPr>
            <p:ph sz="half" idx="2"/>
          </p:nvPr>
        </p:nvSpPr>
        <p:spPr>
          <a:xfrm>
            <a:off x="5105400" y="1295400"/>
            <a:ext cx="4038600" cy="4678363"/>
          </a:xfrm>
        </p:spPr>
        <p:txBody>
          <a:bodyPr/>
          <a:lstStyle/>
          <a:p>
            <a:endParaRPr lang="en-US" smtClean="0"/>
          </a:p>
        </p:txBody>
      </p:sp>
      <p:sp>
        <p:nvSpPr>
          <p:cNvPr id="3" name="Title 2"/>
          <p:cNvSpPr>
            <a:spLocks noGrp="1"/>
          </p:cNvSpPr>
          <p:nvPr>
            <p:ph type="title"/>
          </p:nvPr>
        </p:nvSpPr>
        <p:spPr/>
        <p:txBody>
          <a:bodyPr/>
          <a:lstStyle/>
          <a:p>
            <a:pPr algn="ctr" fontAlgn="auto">
              <a:spcAft>
                <a:spcPts val="0"/>
              </a:spcAft>
              <a:defRPr/>
            </a:pPr>
            <a:r>
              <a:rPr lang="en-US" dirty="0" smtClean="0"/>
              <a:t>Contact Information</a:t>
            </a:r>
            <a:endParaRPr lang="en-US" dirty="0"/>
          </a:p>
        </p:txBody>
      </p:sp>
      <p:pic>
        <p:nvPicPr>
          <p:cNvPr id="57348" name="Picture 9" descr="FC logo"/>
          <p:cNvPicPr>
            <a:picLocks noChangeAspect="1" noChangeArrowheads="1"/>
          </p:cNvPicPr>
          <p:nvPr/>
        </p:nvPicPr>
        <p:blipFill>
          <a:blip r:embed="rId2" cstate="print"/>
          <a:srcRect/>
          <a:stretch>
            <a:fillRect/>
          </a:stretch>
        </p:blipFill>
        <p:spPr bwMode="auto">
          <a:xfrm>
            <a:off x="2133600" y="3886200"/>
            <a:ext cx="2147888" cy="838200"/>
          </a:xfrm>
          <a:prstGeom prst="rect">
            <a:avLst/>
          </a:prstGeom>
          <a:noFill/>
          <a:ln w="9525">
            <a:noFill/>
            <a:miter lim="800000"/>
            <a:headEnd/>
            <a:tailEnd/>
          </a:ln>
        </p:spPr>
      </p:pic>
      <p:pic>
        <p:nvPicPr>
          <p:cNvPr id="57349" name="Picture 2"/>
          <p:cNvPicPr>
            <a:picLocks noChangeAspect="1" noChangeArrowheads="1"/>
          </p:cNvPicPr>
          <p:nvPr/>
        </p:nvPicPr>
        <p:blipFill>
          <a:blip r:embed="rId3" cstate="print"/>
          <a:srcRect/>
          <a:stretch>
            <a:fillRect/>
          </a:stretch>
        </p:blipFill>
        <p:spPr bwMode="auto">
          <a:xfrm>
            <a:off x="5029200" y="1295400"/>
            <a:ext cx="3657600" cy="4776788"/>
          </a:xfrm>
          <a:prstGeom prst="rect">
            <a:avLst/>
          </a:prstGeom>
          <a:noFill/>
          <a:ln w="9525">
            <a:noFill/>
            <a:miter lim="800000"/>
            <a:headEnd/>
            <a:tailEnd/>
          </a:ln>
        </p:spPr>
      </p:pic>
      <p:pic>
        <p:nvPicPr>
          <p:cNvPr id="57350" name="Picture 2" descr="ETI_Logo"/>
          <p:cNvPicPr>
            <a:picLocks noChangeAspect="1" noChangeArrowheads="1"/>
          </p:cNvPicPr>
          <p:nvPr/>
        </p:nvPicPr>
        <p:blipFill>
          <a:blip r:embed="rId4" cstate="print"/>
          <a:srcRect/>
          <a:stretch>
            <a:fillRect/>
          </a:stretch>
        </p:blipFill>
        <p:spPr bwMode="auto">
          <a:xfrm>
            <a:off x="2318933" y="4883155"/>
            <a:ext cx="1943100" cy="1331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Once approved by AHCA as a </a:t>
            </a:r>
            <a:r>
              <a:rPr lang="en-US" dirty="0" smtClean="0"/>
              <a:t>provider  </a:t>
            </a:r>
            <a:r>
              <a:rPr lang="en-US" dirty="0" smtClean="0"/>
              <a:t>agency, each therapist must be credentialed and </a:t>
            </a:r>
            <a:r>
              <a:rPr lang="en-US" dirty="0" smtClean="0"/>
              <a:t>receive </a:t>
            </a:r>
            <a:r>
              <a:rPr lang="en-US" dirty="0" smtClean="0"/>
              <a:t>a Medicaid </a:t>
            </a:r>
            <a:r>
              <a:rPr lang="en-US" dirty="0" smtClean="0"/>
              <a:t>provider </a:t>
            </a:r>
            <a:r>
              <a:rPr lang="en-US" dirty="0" smtClean="0"/>
              <a:t>number.  This number belongs to them, not to the agency.  If they leave the agency, they take their individual provider number with them.</a:t>
            </a:r>
          </a:p>
          <a:p>
            <a:r>
              <a:rPr lang="en-US" dirty="0" smtClean="0"/>
              <a:t>Once individual provider number received, agency must apply for contract with each State Managed Medicaid Carriers (SMMC) and each individual provider must be credentialed by that </a:t>
            </a:r>
            <a:r>
              <a:rPr lang="en-US" dirty="0" smtClean="0"/>
              <a:t>carrier.</a:t>
            </a:r>
            <a:endParaRPr lang="en-US" dirty="0"/>
          </a:p>
        </p:txBody>
      </p:sp>
      <p:sp>
        <p:nvSpPr>
          <p:cNvPr id="3" name="Title 2"/>
          <p:cNvSpPr>
            <a:spLocks noGrp="1"/>
          </p:cNvSpPr>
          <p:nvPr>
            <p:ph type="title"/>
          </p:nvPr>
        </p:nvSpPr>
        <p:spPr>
          <a:xfrm>
            <a:off x="457200" y="274638"/>
            <a:ext cx="8229600" cy="1143000"/>
          </a:xfrm>
        </p:spPr>
        <p:txBody>
          <a:bodyPr/>
          <a:lstStyle/>
          <a:p>
            <a:pPr algn="ctr"/>
            <a:r>
              <a:rPr lang="en-US" dirty="0" smtClean="0"/>
              <a:t>Provider Credentialing Process </a:t>
            </a:r>
            <a:endParaRPr lang="en-US" dirty="0"/>
          </a:p>
        </p:txBody>
      </p:sp>
    </p:spTree>
    <p:extLst>
      <p:ext uri="{BB962C8B-B14F-4D97-AF65-F5344CB8AC3E}">
        <p14:creationId xmlns:p14="http://schemas.microsoft.com/office/powerpoint/2010/main" val="3698607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p:txBody>
          <a:bodyPr/>
          <a:lstStyle/>
          <a:p>
            <a:r>
              <a:rPr lang="en-US" dirty="0" smtClean="0"/>
              <a:t>General Medicaid Rules ~</a:t>
            </a:r>
          </a:p>
          <a:p>
            <a:r>
              <a:rPr lang="en-US" dirty="0" smtClean="0"/>
              <a:t>Rule #1 – KNOW THE HANDBOOK!!!!!!!</a:t>
            </a:r>
          </a:p>
          <a:p>
            <a:pPr>
              <a:buFont typeface="Wingdings 3" pitchFamily="18" charset="2"/>
              <a:buNone/>
            </a:pPr>
            <a:r>
              <a:rPr lang="en-US" dirty="0" smtClean="0"/>
              <a:t>	</a:t>
            </a:r>
            <a:r>
              <a:rPr lang="en-US" sz="2800" dirty="0" smtClean="0"/>
              <a:t>The ultimate “reimburse-ability” of a service by Medicaid will depend upon the quality and content of the documentation.  If an activity is not documented in the record, from a legal point of view, the activity did not take place</a:t>
            </a:r>
            <a:r>
              <a:rPr lang="en-US" sz="2800" dirty="0" smtClean="0"/>
              <a:t>. Latest handbook 2014.</a:t>
            </a:r>
          </a:p>
          <a:p>
            <a:pPr>
              <a:buFont typeface="Wingdings 3" pitchFamily="18" charset="2"/>
              <a:buNone/>
            </a:pPr>
            <a:endParaRPr lang="en-US" sz="2800" dirty="0" smtClean="0"/>
          </a:p>
          <a:p>
            <a:pPr>
              <a:buFont typeface="Wingdings 3" pitchFamily="18" charset="2"/>
              <a:buNone/>
            </a:pPr>
            <a:r>
              <a:rPr lang="en-US" sz="2800" dirty="0" smtClean="0"/>
              <a:t> </a:t>
            </a:r>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1"/>
          <p:cNvSpPr>
            <a:spLocks noGrp="1"/>
          </p:cNvSpPr>
          <p:nvPr>
            <p:ph idx="1"/>
          </p:nvPr>
        </p:nvSpPr>
        <p:spPr/>
        <p:txBody>
          <a:bodyPr/>
          <a:lstStyle/>
          <a:p>
            <a:r>
              <a:rPr lang="en-US" smtClean="0"/>
              <a:t>Rule #2:  Remember who the “client” is!</a:t>
            </a:r>
          </a:p>
          <a:p>
            <a:pPr lvl="1"/>
            <a:r>
              <a:rPr lang="en-US" sz="2400" smtClean="0"/>
              <a:t>Unless you are treating the parent for a specific mental health disorder, the infant/child is the “identified client”.  The chart is opened under the child’s name.</a:t>
            </a:r>
          </a:p>
          <a:p>
            <a:pPr lvl="1"/>
            <a:r>
              <a:rPr lang="en-US" sz="2400" smtClean="0"/>
              <a:t>All documentation must focus on the child’s diagnosis, course of treatment, and discharge planning.</a:t>
            </a:r>
          </a:p>
          <a:p>
            <a:pPr lvl="1"/>
            <a:r>
              <a:rPr lang="en-US" sz="2400" smtClean="0"/>
              <a:t>Treatment goals are focused on the child’s improvement with the parent providing the mechanism/vehicle for child’s improvement.</a:t>
            </a:r>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fontAlgn="auto">
              <a:lnSpc>
                <a:spcPct val="90000"/>
              </a:lnSpc>
              <a:spcAft>
                <a:spcPts val="0"/>
              </a:spcAft>
              <a:buFont typeface="Wingdings 3"/>
              <a:buChar char=""/>
              <a:defRPr/>
            </a:pPr>
            <a:r>
              <a:rPr lang="en-US" dirty="0" smtClean="0"/>
              <a:t>General Medicaid Rules~</a:t>
            </a:r>
          </a:p>
          <a:p>
            <a:pPr marL="365760" indent="-256032" fontAlgn="auto">
              <a:lnSpc>
                <a:spcPct val="90000"/>
              </a:lnSpc>
              <a:spcAft>
                <a:spcPts val="0"/>
              </a:spcAft>
              <a:buFont typeface="Wingdings 3"/>
              <a:buNone/>
              <a:defRPr/>
            </a:pPr>
            <a:endParaRPr lang="en-US" dirty="0" smtClean="0"/>
          </a:p>
          <a:p>
            <a:pPr marL="621792" lvl="1" fontAlgn="auto">
              <a:lnSpc>
                <a:spcPct val="90000"/>
              </a:lnSpc>
              <a:spcBef>
                <a:spcPts val="324"/>
              </a:spcBef>
              <a:spcAft>
                <a:spcPts val="0"/>
              </a:spcAft>
              <a:buFont typeface="Verdana"/>
              <a:buChar char="◦"/>
              <a:defRPr/>
            </a:pPr>
            <a:r>
              <a:rPr lang="en-US" sz="2600" dirty="0" smtClean="0"/>
              <a:t>Activities claimed for reimbursement must be meaningful and appropriate for the needs of each individual.  A continued need for therapy services must be substantiated.  (Medically necessary)</a:t>
            </a:r>
          </a:p>
          <a:p>
            <a:pPr marL="621792" lvl="1" fontAlgn="auto">
              <a:lnSpc>
                <a:spcPct val="90000"/>
              </a:lnSpc>
              <a:spcBef>
                <a:spcPts val="324"/>
              </a:spcBef>
              <a:spcAft>
                <a:spcPts val="0"/>
              </a:spcAft>
              <a:buFont typeface="Verdana"/>
              <a:buChar char="◦"/>
              <a:defRPr/>
            </a:pPr>
            <a:r>
              <a:rPr lang="en-US" sz="2600" dirty="0" smtClean="0"/>
              <a:t>Completion/updates of Assessments, Treatment Plans, reviews, reports, correspondence, etc. should be referenced in the Progress Notes.  Documentation should clearly identify where the information can be located (what section of record)</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fontAlgn="auto">
              <a:spcAft>
                <a:spcPts val="0"/>
              </a:spcAft>
              <a:buFont typeface="Wingdings 3"/>
              <a:buChar char=""/>
              <a:defRPr/>
            </a:pPr>
            <a:r>
              <a:rPr lang="en-US" dirty="0" smtClean="0"/>
              <a:t>General Medicaid Rules~</a:t>
            </a:r>
          </a:p>
          <a:p>
            <a:pPr marL="621792" lvl="1" fontAlgn="auto">
              <a:spcBef>
                <a:spcPts val="324"/>
              </a:spcBef>
              <a:spcAft>
                <a:spcPts val="0"/>
              </a:spcAft>
              <a:buFont typeface="Verdana"/>
              <a:buChar char="◦"/>
              <a:defRPr/>
            </a:pPr>
            <a:endParaRPr lang="en-US" sz="2600" dirty="0" smtClean="0"/>
          </a:p>
          <a:p>
            <a:pPr marL="621792" lvl="1" fontAlgn="auto">
              <a:spcBef>
                <a:spcPts val="324"/>
              </a:spcBef>
              <a:spcAft>
                <a:spcPts val="0"/>
              </a:spcAft>
              <a:buFont typeface="Verdana"/>
              <a:buChar char="◦"/>
              <a:defRPr/>
            </a:pPr>
            <a:r>
              <a:rPr lang="en-US" sz="2600" dirty="0" smtClean="0"/>
              <a:t>Therapy services should be documented in progress notes beginning with the date a new referral is received and initial assessment conducted.  Include who made the referral, the reason(s) for the referral, etc.</a:t>
            </a:r>
          </a:p>
          <a:p>
            <a:pPr marL="621792" lvl="1" fontAlgn="auto">
              <a:spcBef>
                <a:spcPts val="324"/>
              </a:spcBef>
              <a:spcAft>
                <a:spcPts val="0"/>
              </a:spcAft>
              <a:buFont typeface="Verdana"/>
              <a:buChar char="◦"/>
              <a:defRPr/>
            </a:pPr>
            <a:r>
              <a:rPr lang="en-US" sz="2600" dirty="0" smtClean="0"/>
              <a:t>Be certain all appropriate releases of information, authorization for assessment  and services is obtained and </a:t>
            </a:r>
            <a:r>
              <a:rPr lang="en-US" sz="2600" b="1" dirty="0" smtClean="0"/>
              <a:t>updated as required.</a:t>
            </a:r>
          </a:p>
          <a:p>
            <a:pPr marL="365760" indent="-256032" fontAlgn="auto">
              <a:spcAft>
                <a:spcPts val="0"/>
              </a:spcAft>
              <a:buFont typeface="Wingdings 3"/>
              <a:buNone/>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pic>
        <p:nvPicPr>
          <p:cNvPr id="28675" name="Picture 6" descr="mark.jpg"/>
          <p:cNvPicPr>
            <a:picLocks noChangeAspect="1"/>
          </p:cNvPicPr>
          <p:nvPr/>
        </p:nvPicPr>
        <p:blipFill>
          <a:blip r:embed="rId2" cstate="print"/>
          <a:srcRect/>
          <a:stretch>
            <a:fillRect/>
          </a:stretch>
        </p:blipFill>
        <p:spPr bwMode="auto">
          <a:xfrm>
            <a:off x="7185025" y="5867400"/>
            <a:ext cx="1643063" cy="676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691062"/>
          </a:xfrm>
        </p:spPr>
        <p:txBody>
          <a:bodyPr>
            <a:normAutofit fontScale="92500" lnSpcReduction="10000"/>
          </a:bodyPr>
          <a:lstStyle/>
          <a:p>
            <a:pPr marL="365760" indent="-256032" fontAlgn="auto">
              <a:lnSpc>
                <a:spcPct val="90000"/>
              </a:lnSpc>
              <a:spcAft>
                <a:spcPts val="0"/>
              </a:spcAft>
              <a:buFont typeface="Wingdings 3"/>
              <a:buChar char=""/>
              <a:defRPr/>
            </a:pPr>
            <a:r>
              <a:rPr lang="en-US" dirty="0" smtClean="0"/>
              <a:t>General Medicaid Rules~</a:t>
            </a:r>
          </a:p>
          <a:p>
            <a:pPr marL="621792" lvl="1" fontAlgn="auto">
              <a:lnSpc>
                <a:spcPct val="90000"/>
              </a:lnSpc>
              <a:spcBef>
                <a:spcPts val="324"/>
              </a:spcBef>
              <a:spcAft>
                <a:spcPts val="0"/>
              </a:spcAft>
              <a:buFont typeface="Verdana"/>
              <a:buChar char="◦"/>
              <a:defRPr/>
            </a:pPr>
            <a:r>
              <a:rPr lang="en-US" sz="2600" dirty="0" smtClean="0"/>
              <a:t>Each progress note entry must describe:</a:t>
            </a:r>
          </a:p>
          <a:p>
            <a:pPr marL="859536" lvl="2" fontAlgn="auto">
              <a:lnSpc>
                <a:spcPct val="90000"/>
              </a:lnSpc>
              <a:spcAft>
                <a:spcPts val="0"/>
              </a:spcAft>
              <a:buFont typeface="Wingdings 2"/>
              <a:buChar char=""/>
              <a:defRPr/>
            </a:pPr>
            <a:r>
              <a:rPr lang="en-US" sz="2600" dirty="0" smtClean="0"/>
              <a:t>Who the service was with (mother/infant)</a:t>
            </a:r>
          </a:p>
          <a:p>
            <a:pPr marL="859536" lvl="2" fontAlgn="auto">
              <a:lnSpc>
                <a:spcPct val="90000"/>
              </a:lnSpc>
              <a:spcAft>
                <a:spcPts val="0"/>
              </a:spcAft>
              <a:buFont typeface="Wingdings 2"/>
              <a:buChar char=""/>
              <a:defRPr/>
            </a:pPr>
            <a:r>
              <a:rPr lang="en-US" sz="2600" dirty="0" smtClean="0"/>
              <a:t>The kind or type of contact (individual/family therapy)</a:t>
            </a:r>
          </a:p>
          <a:p>
            <a:pPr marL="859536" lvl="2" fontAlgn="auto">
              <a:lnSpc>
                <a:spcPct val="90000"/>
              </a:lnSpc>
              <a:spcAft>
                <a:spcPts val="0"/>
              </a:spcAft>
              <a:buFont typeface="Wingdings 2"/>
              <a:buChar char=""/>
              <a:defRPr/>
            </a:pPr>
            <a:r>
              <a:rPr lang="en-US" sz="2600" dirty="0" smtClean="0"/>
              <a:t>Where the contact took place (home/office)</a:t>
            </a:r>
          </a:p>
          <a:p>
            <a:pPr marL="859536" lvl="2" fontAlgn="auto">
              <a:lnSpc>
                <a:spcPct val="90000"/>
              </a:lnSpc>
              <a:spcAft>
                <a:spcPts val="0"/>
              </a:spcAft>
              <a:buFont typeface="Wingdings 2"/>
              <a:buChar char=""/>
              <a:defRPr/>
            </a:pPr>
            <a:r>
              <a:rPr lang="en-US" sz="2600" dirty="0" smtClean="0"/>
              <a:t>Intervention or specific service rendered (CPP)</a:t>
            </a:r>
          </a:p>
          <a:p>
            <a:pPr marL="859536" lvl="2" fontAlgn="auto">
              <a:lnSpc>
                <a:spcPct val="90000"/>
              </a:lnSpc>
              <a:spcAft>
                <a:spcPts val="0"/>
              </a:spcAft>
              <a:buFont typeface="Wingdings 2"/>
              <a:buChar char=""/>
              <a:defRPr/>
            </a:pPr>
            <a:r>
              <a:rPr lang="en-US" sz="2600" dirty="0" smtClean="0"/>
              <a:t>Purpose of contact (Treatment Goal #1)</a:t>
            </a:r>
          </a:p>
          <a:p>
            <a:pPr marL="859536" lvl="2" fontAlgn="auto">
              <a:lnSpc>
                <a:spcPct val="90000"/>
              </a:lnSpc>
              <a:spcAft>
                <a:spcPts val="0"/>
              </a:spcAft>
              <a:buFont typeface="Wingdings 2"/>
              <a:buChar char=""/>
              <a:defRPr/>
            </a:pPr>
            <a:r>
              <a:rPr lang="en-US" sz="2600" dirty="0" smtClean="0"/>
              <a:t>Outcome of contact (Progress made as seen by…..)</a:t>
            </a:r>
          </a:p>
          <a:p>
            <a:pPr marL="859536" lvl="2" fontAlgn="auto">
              <a:lnSpc>
                <a:spcPct val="90000"/>
              </a:lnSpc>
              <a:spcAft>
                <a:spcPts val="0"/>
              </a:spcAft>
              <a:buFont typeface="Wingdings 2"/>
              <a:buChar char=""/>
              <a:defRPr/>
            </a:pPr>
            <a:r>
              <a:rPr lang="en-US" sz="2600" dirty="0" smtClean="0"/>
              <a:t>Continued need for services (services continue to be medically necessary because…)</a:t>
            </a:r>
          </a:p>
          <a:p>
            <a:pPr marL="859536" lvl="2" fontAlgn="auto">
              <a:lnSpc>
                <a:spcPct val="90000"/>
              </a:lnSpc>
              <a:spcAft>
                <a:spcPts val="0"/>
              </a:spcAft>
              <a:buFont typeface="Wingdings 2"/>
              <a:buChar char=""/>
              <a:defRPr/>
            </a:pPr>
            <a:r>
              <a:rPr lang="en-US" sz="2600" dirty="0" smtClean="0"/>
              <a:t>Any follow up needed (referrals, contact w treating physician, etc.) </a:t>
            </a: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1"/>
          <p:cNvSpPr>
            <a:spLocks noGrp="1"/>
          </p:cNvSpPr>
          <p:nvPr>
            <p:ph idx="1"/>
          </p:nvPr>
        </p:nvSpPr>
        <p:spPr/>
        <p:txBody>
          <a:bodyPr/>
          <a:lstStyle/>
          <a:p>
            <a:r>
              <a:rPr lang="en-US" b="1" i="1" dirty="0" smtClean="0"/>
              <a:t>What should the Recipient Clinical Record Include?</a:t>
            </a:r>
          </a:p>
          <a:p>
            <a:r>
              <a:rPr lang="en-US" dirty="0" smtClean="0"/>
              <a:t>Providers must maintain a clinical record for each recipient treated that contains all of the following documentation:</a:t>
            </a:r>
          </a:p>
          <a:p>
            <a:r>
              <a:rPr lang="en-US" dirty="0" smtClean="0"/>
              <a:t>Consent for treatment that is signed by the recipient or the recipient’s legal guardian. An explanation must be provided for signatures omitted in situations of </a:t>
            </a:r>
            <a:r>
              <a:rPr lang="en-US" dirty="0" smtClean="0"/>
              <a:t>exception (young child). </a:t>
            </a:r>
            <a:endParaRPr lang="en-US" dirty="0" smtClean="0"/>
          </a:p>
          <a:p>
            <a:endParaRPr lang="en-US" dirty="0" smtClean="0"/>
          </a:p>
        </p:txBody>
      </p:sp>
      <p:sp>
        <p:nvSpPr>
          <p:cNvPr id="3" name="Title 2"/>
          <p:cNvSpPr>
            <a:spLocks noGrp="1"/>
          </p:cNvSpPr>
          <p:nvPr>
            <p:ph type="title"/>
          </p:nvPr>
        </p:nvSpPr>
        <p:spPr/>
        <p:txBody>
          <a:bodyPr/>
          <a:lstStyle/>
          <a:p>
            <a:pPr algn="ctr" fontAlgn="auto">
              <a:spcAft>
                <a:spcPts val="0"/>
              </a:spcAft>
              <a:defRPr/>
            </a:pPr>
            <a:r>
              <a:rPr lang="en-US" dirty="0" smtClean="0"/>
              <a:t>Medicaid Documentation</a:t>
            </a:r>
            <a:endParaRPr lang="en-US" dirty="0"/>
          </a:p>
        </p:txBody>
      </p:sp>
      <p:pic>
        <p:nvPicPr>
          <p:cNvPr id="30723" name="Picture 6" descr="mark.jpg"/>
          <p:cNvPicPr>
            <a:picLocks noChangeAspect="1"/>
          </p:cNvPicPr>
          <p:nvPr/>
        </p:nvPicPr>
        <p:blipFill>
          <a:blip r:embed="rId2" cstate="print"/>
          <a:srcRect/>
          <a:stretch>
            <a:fillRect/>
          </a:stretch>
        </p:blipFill>
        <p:spPr bwMode="auto">
          <a:xfrm>
            <a:off x="7185025" y="5867400"/>
            <a:ext cx="1643063" cy="676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2676</TotalTime>
  <Words>1431</Words>
  <Application>Microsoft Office PowerPoint</Application>
  <PresentationFormat>On-screen Show (4:3)</PresentationFormat>
  <Paragraphs>152</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Lucida Sans Unicode</vt:lpstr>
      <vt:lpstr>Verdana</vt:lpstr>
      <vt:lpstr>Wingdings 2</vt:lpstr>
      <vt:lpstr>Wingdings 3</vt:lpstr>
      <vt:lpstr>Concourse</vt:lpstr>
      <vt:lpstr>                    Getting started with Medicaid:  Credentialing, Approved services, Documentation, Billing made easy    </vt:lpstr>
      <vt:lpstr>Agency Medicaid Enrollment  Process</vt:lpstr>
      <vt:lpstr>Provider Credentialing Process </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Medicaid Documentation</vt:lpstr>
      <vt:lpstr>Primary Services &amp; Codes </vt:lpstr>
      <vt:lpstr>Medicaid Documentation</vt:lpstr>
      <vt:lpstr>Medicaid Documentation</vt:lpstr>
      <vt:lpstr>Medicaid Documentation</vt:lpstr>
      <vt:lpstr>Medicaid Documentation</vt:lpstr>
      <vt:lpstr> Medicaid Documentation</vt:lpstr>
      <vt:lpstr>THE END! </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Infant Mental Health Services in  Florida: Medicaid Documentation  and Billing</dc:title>
  <dc:creator>Kathryn Shea</dc:creator>
  <cp:lastModifiedBy>Kathryn Shea</cp:lastModifiedBy>
  <cp:revision>144</cp:revision>
  <dcterms:created xsi:type="dcterms:W3CDTF">2014-02-11T15:21:51Z</dcterms:created>
  <dcterms:modified xsi:type="dcterms:W3CDTF">2019-07-26T16:22:01Z</dcterms:modified>
</cp:coreProperties>
</file>